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3"/>
  </p:notesMasterIdLst>
  <p:sldIdLst>
    <p:sldId id="289" r:id="rId2"/>
    <p:sldId id="257" r:id="rId3"/>
    <p:sldId id="267" r:id="rId4"/>
    <p:sldId id="293" r:id="rId5"/>
    <p:sldId id="294" r:id="rId6"/>
    <p:sldId id="295" r:id="rId7"/>
    <p:sldId id="297" r:id="rId8"/>
    <p:sldId id="263" r:id="rId9"/>
    <p:sldId id="301" r:id="rId10"/>
    <p:sldId id="264" r:id="rId11"/>
    <p:sldId id="378" r:id="rId12"/>
    <p:sldId id="270" r:id="rId13"/>
    <p:sldId id="273" r:id="rId14"/>
    <p:sldId id="281" r:id="rId15"/>
    <p:sldId id="339" r:id="rId16"/>
    <p:sldId id="282" r:id="rId17"/>
    <p:sldId id="290" r:id="rId18"/>
    <p:sldId id="266" r:id="rId19"/>
    <p:sldId id="271" r:id="rId20"/>
    <p:sldId id="269" r:id="rId21"/>
    <p:sldId id="277" r:id="rId22"/>
    <p:sldId id="276" r:id="rId23"/>
    <p:sldId id="368" r:id="rId24"/>
    <p:sldId id="326" r:id="rId25"/>
    <p:sldId id="283" r:id="rId26"/>
    <p:sldId id="312" r:id="rId27"/>
    <p:sldId id="315" r:id="rId28"/>
    <p:sldId id="349" r:id="rId29"/>
    <p:sldId id="358" r:id="rId30"/>
    <p:sldId id="360" r:id="rId31"/>
    <p:sldId id="361" r:id="rId32"/>
    <p:sldId id="362" r:id="rId33"/>
    <p:sldId id="363" r:id="rId34"/>
    <p:sldId id="364" r:id="rId35"/>
    <p:sldId id="365" r:id="rId36"/>
    <p:sldId id="367" r:id="rId37"/>
    <p:sldId id="366" r:id="rId38"/>
    <p:sldId id="338" r:id="rId39"/>
    <p:sldId id="354" r:id="rId40"/>
    <p:sldId id="351" r:id="rId41"/>
    <p:sldId id="352" r:id="rId42"/>
    <p:sldId id="353" r:id="rId43"/>
    <p:sldId id="359" r:id="rId44"/>
    <p:sldId id="355" r:id="rId45"/>
    <p:sldId id="356" r:id="rId46"/>
    <p:sldId id="357" r:id="rId47"/>
    <p:sldId id="287" r:id="rId48"/>
    <p:sldId id="256" r:id="rId49"/>
    <p:sldId id="284" r:id="rId50"/>
    <p:sldId id="377" r:id="rId51"/>
    <p:sldId id="310" r:id="rId52"/>
    <p:sldId id="288" r:id="rId53"/>
    <p:sldId id="306" r:id="rId54"/>
    <p:sldId id="307" r:id="rId55"/>
    <p:sldId id="309" r:id="rId56"/>
    <p:sldId id="311" r:id="rId57"/>
    <p:sldId id="373" r:id="rId58"/>
    <p:sldId id="369" r:id="rId59"/>
    <p:sldId id="382" r:id="rId60"/>
    <p:sldId id="383" r:id="rId61"/>
    <p:sldId id="370" r:id="rId62"/>
    <p:sldId id="380" r:id="rId63"/>
    <p:sldId id="389" r:id="rId64"/>
    <p:sldId id="385" r:id="rId65"/>
    <p:sldId id="387" r:id="rId66"/>
    <p:sldId id="386" r:id="rId67"/>
    <p:sldId id="390" r:id="rId68"/>
    <p:sldId id="384" r:id="rId69"/>
    <p:sldId id="285" r:id="rId70"/>
    <p:sldId id="379" r:id="rId71"/>
    <p:sldId id="286" r:id="rId72"/>
  </p:sldIdLst>
  <p:sldSz cx="9144000" cy="6858000" type="screen4x3"/>
  <p:notesSz cx="6858000" cy="9144000"/>
  <p:embeddedFontLst>
    <p:embeddedFont>
      <p:font typeface="Hack" pitchFamily="49" charset="0"/>
      <p:regular r:id="rId74"/>
      <p:bold r:id="rId75"/>
      <p:italic r:id="rId76"/>
      <p:boldItalic r:id="rId77"/>
    </p:embeddedFont>
    <p:embeddedFont>
      <p:font typeface="맑은 고딕" pitchFamily="50" charset="-127"/>
      <p:regular r:id="rId78"/>
      <p:bold r:id="rId79"/>
    </p:embeddedFont>
    <p:embeddedFont>
      <p:font typeface="Calibri" pitchFamily="34" charset="0"/>
      <p:regular r:id="rId80"/>
      <p:bold r:id="rId81"/>
      <p:italic r:id="rId82"/>
      <p:boldItalic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A4F"/>
    <a:srgbClr val="7A523B"/>
    <a:srgbClr val="49587A"/>
    <a:srgbClr val="313B51"/>
    <a:srgbClr val="89A0CA"/>
    <a:srgbClr val="6E7D82"/>
    <a:srgbClr val="9CB40B"/>
    <a:srgbClr val="289AB5"/>
    <a:srgbClr val="E568E0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16" autoAdjust="0"/>
    <p:restoredTop sz="94660"/>
  </p:normalViewPr>
  <p:slideViewPr>
    <p:cSldViewPr snapToGrid="0">
      <p:cViewPr>
        <p:scale>
          <a:sx n="125" d="100"/>
          <a:sy n="125" d="100"/>
        </p:scale>
        <p:origin x="-1608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764AD-6759-43A1-9589-1E1D8A9C2B68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FE65C-0A7B-4D0F-AB11-0CDA5653C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65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48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8"/>
            <a:ext cx="1971675" cy="581183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8"/>
            <a:ext cx="5800725" cy="581183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1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1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8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6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5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9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9467-507A-4165-B6F2-EE3917E6457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B552-FBF5-4B63-9229-BF62C052B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7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ack" panose="020B0609030202020204" pitchFamily="49" charset="0"/>
              </a:defRPr>
            </a:lvl1pPr>
          </a:lstStyle>
          <a:p>
            <a:fld id="{38969467-507A-4165-B6F2-EE3917E64574}" type="datetimeFigureOut">
              <a:rPr lang="ko-KR" altLang="en-US" smtClean="0"/>
              <a:pPr/>
              <a:t>2018-10-22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ack" panose="020B0609030202020204" pitchFamily="49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ack" panose="020B0609030202020204" pitchFamily="49" charset="0"/>
              </a:defRPr>
            </a:lvl1pPr>
          </a:lstStyle>
          <a:p>
            <a:fld id="{E78AB552-FBF5-4B63-9229-BF62C052B3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9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ack" panose="020B0609030202020204" pitchFamily="49" charset="0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ack" panose="020B0609030202020204" pitchFamily="49" charset="0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ack" panose="020B0609030202020204" pitchFamily="49" charset="0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ack" panose="020B0609030202020204" pitchFamily="49" charset="0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ck" panose="020B0609030202020204" pitchFamily="49" charset="0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ack" panose="020B0609030202020204" pitchFamily="49" charset="0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jpeg"/><Relationship Id="rId3" Type="http://schemas.openxmlformats.org/officeDocument/2006/relationships/image" Target="../media/image14.jpe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jpeg"/><Relationship Id="rId2" Type="http://schemas.openxmlformats.org/officeDocument/2006/relationships/image" Target="../media/image7.jp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23" Type="http://schemas.openxmlformats.org/officeDocument/2006/relationships/image" Target="../media/image34.png"/><Relationship Id="rId10" Type="http://schemas.openxmlformats.org/officeDocument/2006/relationships/image" Target="../media/image21.jpg"/><Relationship Id="rId19" Type="http://schemas.openxmlformats.org/officeDocument/2006/relationships/image" Target="../media/image30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74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6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4.png"/><Relationship Id="rId7" Type="http://schemas.openxmlformats.org/officeDocument/2006/relationships/image" Target="../media/image6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6.png"/><Relationship Id="rId10" Type="http://schemas.openxmlformats.org/officeDocument/2006/relationships/image" Target="../media/image59.png"/><Relationship Id="rId4" Type="http://schemas.openxmlformats.org/officeDocument/2006/relationships/image" Target="../media/image85.png"/><Relationship Id="rId9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jpe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61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.png"/><Relationship Id="rId5" Type="http://schemas.openxmlformats.org/officeDocument/2006/relationships/image" Target="../media/image117.png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9868" y="3091622"/>
            <a:ext cx="1093346" cy="72586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03214" y="2859498"/>
            <a:ext cx="3697797" cy="1139004"/>
            <a:chOff x="3303214" y="2859498"/>
            <a:chExt cx="3697797" cy="11390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16" y="2986308"/>
              <a:ext cx="3697795" cy="88538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09568" y="3736892"/>
              <a:ext cx="34980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>
                  <a:solidFill>
                    <a:srgbClr val="1C8C8C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Light-ERP for initial Start-up Business</a:t>
              </a:r>
              <a:endParaRPr lang="ko-KR" altLang="en-US" sz="1100" b="1">
                <a:solidFill>
                  <a:srgbClr val="1C8C8C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03214" y="2859498"/>
              <a:ext cx="8915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smtClean="0">
                  <a:solidFill>
                    <a:srgbClr val="0F4A49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Project</a:t>
              </a:r>
              <a:endParaRPr lang="ko-KR" altLang="en-US" sz="1300" b="1">
                <a:solidFill>
                  <a:srgbClr val="0F4A49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157" y="1035931"/>
            <a:ext cx="996044" cy="394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개발인력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개발기간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개발대상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err="1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이</a:t>
            </a:r>
            <a:r>
              <a:rPr lang="ko-KR" altLang="en-US" sz="1400" b="1" err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용대상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개발환경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err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운영환경</a:t>
            </a:r>
            <a:endParaRPr lang="en-US" altLang="ko-KR" sz="14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257" y="474981"/>
            <a:ext cx="258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Summary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개요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7201" y="1035931"/>
            <a:ext cx="5058358" cy="498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E.BLOCK+</a:t>
            </a: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1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인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이현영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이정렬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허지훈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ko-KR" altLang="en-US" sz="14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장동희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ko-KR" altLang="en-US" sz="14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장보현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ko-KR" altLang="en-US" sz="14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황규성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2018.09 – 2018.10 </a:t>
            </a:r>
            <a:r>
              <a:rPr lang="en-US" altLang="ko-KR" sz="1400" smtClean="0">
                <a:solidFill>
                  <a:srgbClr val="289AB5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400" smtClean="0">
                <a:solidFill>
                  <a:srgbClr val="289AB5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유효개발기간</a:t>
            </a:r>
            <a:r>
              <a:rPr lang="en-US" altLang="ko-KR" sz="1400" smtClean="0">
                <a:solidFill>
                  <a:srgbClr val="289AB5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(4</a:t>
            </a:r>
            <a:r>
              <a:rPr lang="ko-KR" altLang="en-US" sz="1400" smtClean="0">
                <a:solidFill>
                  <a:srgbClr val="289AB5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주</a:t>
            </a:r>
            <a:r>
              <a:rPr lang="en-US" altLang="ko-KR" sz="1400" smtClean="0">
                <a:solidFill>
                  <a:srgbClr val="289AB5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400" err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웹기반</a:t>
            </a:r>
            <a:r>
              <a:rPr lang="ko-KR" altLang="en-US" sz="14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 경량 전사관리시스템 구축</a:t>
            </a:r>
            <a:endParaRPr lang="en-US" altLang="ko-KR" sz="14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(1</a:t>
            </a:r>
            <a:r>
              <a:rPr lang="ko-KR" altLang="en-US" sz="1400" err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년차</a:t>
            </a:r>
            <a:r>
              <a:rPr lang="en-US" altLang="ko-KR" sz="1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IT</a:t>
            </a:r>
            <a:r>
              <a:rPr lang="ko-KR" altLang="en-US" sz="14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계열 스타트업기업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80</a:t>
            </a:r>
            <a:r>
              <a:rPr lang="ko-KR" altLang="en-US" sz="14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명이하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4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[O S]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Window10</a:t>
            </a: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[JVM]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Eclipse(JDK1.8) </a:t>
            </a: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[WAS]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Tomcat8.5</a:t>
            </a: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 W]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Tomcat8.5</a:t>
            </a:r>
            <a:endParaRPr lang="en-US" altLang="ko-KR" sz="1400" smtClean="0">
              <a:solidFill>
                <a:srgbClr val="0F4A49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[ORM]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MyBatis3.4.6</a:t>
            </a: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[D B]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Workbench(MySQL 5.x)</a:t>
            </a: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</a:t>
            </a:r>
            <a:r>
              <a:rPr lang="en-US" altLang="ko-KR" sz="140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Sqlyog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altLang="ko-KR" sz="140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MariaDB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10.x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[Dev] </a:t>
            </a:r>
            <a:r>
              <a:rPr lang="en-US" altLang="ko-KR" sz="140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Rasberry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pi 3</a:t>
            </a:r>
          </a:p>
          <a:p>
            <a:pPr>
              <a:lnSpc>
                <a:spcPct val="120000"/>
              </a:lnSpc>
            </a:pP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[O S]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RASBIAN 4.14</a:t>
            </a: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[JVM]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JDK1.8</a:t>
            </a: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[WAS] 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Tomcat8.5</a:t>
            </a: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altLang="ko-KR" sz="1400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 B</a:t>
            </a:r>
            <a:r>
              <a:rPr lang="en-US" altLang="ko-KR" sz="140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 </a:t>
            </a:r>
            <a:r>
              <a:rPr lang="en-US" altLang="ko-KR" sz="140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MariaDB</a:t>
            </a:r>
            <a:r>
              <a: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10.x</a:t>
            </a:r>
            <a:endParaRPr lang="en-US" altLang="ko-KR" sz="140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84" y="9611741"/>
            <a:ext cx="225032" cy="2250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2814" y="5377967"/>
            <a:ext cx="1458013" cy="9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1062" y="2920488"/>
            <a:ext cx="4296838" cy="2852633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660635" y="888213"/>
            <a:ext cx="7792023" cy="5720390"/>
          </a:xfrm>
          <a:prstGeom prst="roundRect">
            <a:avLst>
              <a:gd name="adj" fmla="val 7463"/>
            </a:avLst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54712" y="1753987"/>
            <a:ext cx="3007694" cy="4763190"/>
          </a:xfrm>
          <a:prstGeom prst="roundRect">
            <a:avLst/>
          </a:prstGeom>
          <a:solidFill>
            <a:srgbClr val="0070C0">
              <a:alpha val="5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918771" y="1753986"/>
            <a:ext cx="3007694" cy="4763191"/>
          </a:xfrm>
          <a:prstGeom prst="roundRect">
            <a:avLst/>
          </a:prstGeom>
          <a:solidFill>
            <a:srgbClr val="00B050">
              <a:alpha val="50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4093498" y="255674"/>
            <a:ext cx="838178" cy="1318152"/>
            <a:chOff x="3410332" y="1571159"/>
            <a:chExt cx="1091489" cy="171651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rcRect l="317" t="4439" b="3633"/>
            <a:stretch/>
          </p:blipFill>
          <p:spPr>
            <a:xfrm rot="10800000">
              <a:off x="3412726" y="1571159"/>
              <a:ext cx="1089095" cy="14400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410332" y="3016668"/>
              <a:ext cx="1091489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21B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PM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이현영</a:t>
              </a:r>
              <a:endParaRPr lang="ko-KR" altLang="en-US" sz="900" b="1" dirty="0">
                <a:solidFill>
                  <a:schemeClr val="tx1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239066" y="1260941"/>
            <a:ext cx="830868" cy="1318152"/>
            <a:chOff x="3409249" y="3112284"/>
            <a:chExt cx="1081970" cy="1716518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1219" y="3112284"/>
              <a:ext cx="1080000" cy="14400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3409249" y="4557792"/>
              <a:ext cx="1081970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1F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001F5E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B.PL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이정렬</a:t>
              </a:r>
              <a:endParaRPr lang="ko-KR" altLang="en-US" sz="800" b="1" dirty="0">
                <a:solidFill>
                  <a:schemeClr val="tx1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062755" y="1269138"/>
            <a:ext cx="831916" cy="1310090"/>
            <a:chOff x="3417340" y="4625189"/>
            <a:chExt cx="1083336" cy="170602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7377" y="4625189"/>
              <a:ext cx="1073774" cy="1431699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417340" y="6060200"/>
              <a:ext cx="1083336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06E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206E2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F.PL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허지훈</a:t>
              </a:r>
              <a:endParaRPr lang="ko-KR" altLang="en-US" sz="800" b="1" dirty="0">
                <a:solidFill>
                  <a:schemeClr val="tx1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301007" y="144484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Front</a:t>
            </a:r>
            <a:endParaRPr lang="ko-KR" altLang="en-US" sz="15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69934" y="1444840"/>
            <a:ext cx="6463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b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</a:lstStyle>
          <a:p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067463" y="329004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모든 팀원은 업무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구현시</a:t>
            </a:r>
            <a:endParaRPr lang="en-US" altLang="ko-KR" sz="1200" b="1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Full-stack</a:t>
            </a:r>
            <a:r>
              <a:rPr lang="ko-KR" altLang="en-US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으로 작업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1147924" y="2774181"/>
            <a:ext cx="6749167" cy="760070"/>
            <a:chOff x="1147924" y="2774181"/>
            <a:chExt cx="6749167" cy="76007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147924" y="2774181"/>
              <a:ext cx="6749167" cy="760070"/>
            </a:xfrm>
            <a:prstGeom prst="roundRect">
              <a:avLst/>
            </a:prstGeom>
            <a:solidFill>
              <a:srgbClr val="E568E0">
                <a:alpha val="70000"/>
              </a:srgbClr>
            </a:solidFill>
            <a:ln w="25400">
              <a:solidFill>
                <a:srgbClr val="E56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62754" y="2851011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사원관리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인사평가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견적서결재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77446" y="2851011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사원관리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인사평가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견적서결재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147924" y="4130975"/>
            <a:ext cx="6749167" cy="777672"/>
            <a:chOff x="1147924" y="4130975"/>
            <a:chExt cx="6749167" cy="777672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1147924" y="4130975"/>
              <a:ext cx="6749167" cy="777672"/>
            </a:xfrm>
            <a:prstGeom prst="roundRect">
              <a:avLst/>
            </a:prstGeom>
            <a:solidFill>
              <a:srgbClr val="289AB5">
                <a:alpha val="70000"/>
              </a:srgbClr>
            </a:solidFill>
            <a:ln>
              <a:solidFill>
                <a:srgbClr val="289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39700" y="4200059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비품관리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근태관리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FW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이관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269715" y="4200059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비품관리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근태관리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FW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이관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147924" y="5557679"/>
            <a:ext cx="6749167" cy="800578"/>
            <a:chOff x="1147924" y="5557679"/>
            <a:chExt cx="6749167" cy="80057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47924" y="5557679"/>
              <a:ext cx="6749167" cy="800578"/>
            </a:xfrm>
            <a:prstGeom prst="roundRect">
              <a:avLst/>
            </a:prstGeom>
            <a:solidFill>
              <a:srgbClr val="9CB40B">
                <a:alpha val="70000"/>
              </a:srgbClr>
            </a:solidFill>
            <a:ln>
              <a:solidFill>
                <a:srgbClr val="9CB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016269" y="581946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각 업무보조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46284" y="581946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각 업무보조</a:t>
              </a:r>
              <a:endParaRPr lang="en-US" altLang="ko-KR" sz="12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149439" y="2315233"/>
            <a:ext cx="827544" cy="1311506"/>
            <a:chOff x="4023580" y="2510861"/>
            <a:chExt cx="1077641" cy="170786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3580" y="2510861"/>
              <a:ext cx="1077641" cy="1436855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027795" y="3947716"/>
              <a:ext cx="1073425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6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E568E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 </a:t>
              </a:r>
              <a:r>
                <a:rPr lang="ko-KR" altLang="en-US" sz="800" b="1" dirty="0" err="1" smtClean="0">
                  <a:solidFill>
                    <a:schemeClr val="tx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장동희</a:t>
              </a:r>
              <a:endParaRPr lang="ko-KR" altLang="en-US" sz="800" b="1" dirty="0">
                <a:solidFill>
                  <a:schemeClr val="tx1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151773" y="5118927"/>
            <a:ext cx="822876" cy="1323190"/>
            <a:chOff x="2431815" y="3038490"/>
            <a:chExt cx="1071562" cy="1723080"/>
          </a:xfrm>
        </p:grpSpPr>
        <p:pic>
          <p:nvPicPr>
            <p:cNvPr id="33" name="Picture 2" descr="https://lh3.googleusercontent.com/-oaFvOvZgJ2Y/W7_cQM19VSI/AAAAAAAAAAQ/BiAcDCgRobYF9FSPBavkemVZ52kaGcLqgCK8BGAs/s512/20181012_075601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" t="4460" r="5156" b="3873"/>
            <a:stretch/>
          </p:blipFill>
          <p:spPr bwMode="auto">
            <a:xfrm>
              <a:off x="2431815" y="3038490"/>
              <a:ext cx="1071562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437679" y="4490560"/>
              <a:ext cx="1065698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CB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9CB40B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 </a:t>
              </a:r>
              <a:r>
                <a:rPr lang="ko-KR" altLang="en-US" sz="800" b="1" dirty="0" err="1" smtClean="0">
                  <a:solidFill>
                    <a:schemeClr val="tx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황규성</a:t>
              </a:r>
              <a:endParaRPr lang="ko-KR" altLang="en-US" sz="800" b="1" dirty="0">
                <a:solidFill>
                  <a:schemeClr val="tx1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148533" y="3688824"/>
            <a:ext cx="829356" cy="1318152"/>
            <a:chOff x="4638809" y="4622122"/>
            <a:chExt cx="1080000" cy="171651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38809" y="4622122"/>
              <a:ext cx="1080000" cy="1440000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4638809" y="6067630"/>
              <a:ext cx="1080000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89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289AB5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 </a:t>
              </a:r>
              <a:r>
                <a:rPr lang="ko-KR" altLang="en-US" sz="800" b="1" dirty="0" err="1" smtClean="0">
                  <a:solidFill>
                    <a:schemeClr val="tx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장보현</a:t>
              </a:r>
              <a:endParaRPr lang="ko-KR" altLang="en-US" sz="800" b="1" dirty="0">
                <a:solidFill>
                  <a:schemeClr val="tx1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7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44" grpId="0" animBg="1"/>
      <p:bldP spid="52" grpId="0"/>
      <p:bldP spid="5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30475" y="1066801"/>
            <a:ext cx="8194040" cy="5295898"/>
          </a:xfrm>
          <a:prstGeom prst="rect">
            <a:avLst/>
          </a:prstGeom>
          <a:solidFill>
            <a:schemeClr val="bg1"/>
          </a:solidFill>
          <a:ln w="25400">
            <a:solidFill>
              <a:srgbClr val="1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257" y="474981"/>
            <a:ext cx="5158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Applied Technology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적용기술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84" y="9611741"/>
            <a:ext cx="225032" cy="225032"/>
          </a:xfrm>
          <a:prstGeom prst="rect">
            <a:avLst/>
          </a:prstGeom>
        </p:spPr>
      </p:pic>
      <p:pic>
        <p:nvPicPr>
          <p:cNvPr id="1026" name="Picture 2" descr="ê¹í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5" t="5237" r="24468" b="4436"/>
          <a:stretch/>
        </p:blipFill>
        <p:spPr bwMode="auto">
          <a:xfrm>
            <a:off x="5889614" y="4680768"/>
            <a:ext cx="1030863" cy="12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0" y="3620357"/>
            <a:ext cx="848397" cy="84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ad for oracl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6880" r="7160" b="4759"/>
          <a:stretch/>
        </p:blipFill>
        <p:spPr bwMode="auto">
          <a:xfrm>
            <a:off x="1911525" y="3613312"/>
            <a:ext cx="932306" cy="8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jquery ui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7" t="7970" r="9386" b="9198"/>
          <a:stretch/>
        </p:blipFill>
        <p:spPr bwMode="auto">
          <a:xfrm>
            <a:off x="7655867" y="1635812"/>
            <a:ext cx="642939" cy="68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2" r="22933"/>
          <a:stretch/>
        </p:blipFill>
        <p:spPr bwMode="auto">
          <a:xfrm>
            <a:off x="6951978" y="1578392"/>
            <a:ext cx="589217" cy="78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49" y="2492058"/>
            <a:ext cx="864137" cy="86413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98" y="1471880"/>
            <a:ext cx="847351" cy="84735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44" y="2536644"/>
            <a:ext cx="795941" cy="79594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9" r="12750"/>
          <a:stretch/>
        </p:blipFill>
        <p:spPr>
          <a:xfrm>
            <a:off x="6227246" y="1520979"/>
            <a:ext cx="617183" cy="81679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r="9745"/>
          <a:stretch/>
        </p:blipFill>
        <p:spPr>
          <a:xfrm>
            <a:off x="5508118" y="1528339"/>
            <a:ext cx="632422" cy="80207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3"/>
          <a:srcRect l="8596" t="2567" r="7056" b="4899"/>
          <a:stretch/>
        </p:blipFill>
        <p:spPr>
          <a:xfrm>
            <a:off x="1590106" y="5101627"/>
            <a:ext cx="563260" cy="709548"/>
          </a:xfrm>
          <a:prstGeom prst="rect">
            <a:avLst/>
          </a:prstGeom>
        </p:spPr>
      </p:pic>
      <p:pic>
        <p:nvPicPr>
          <p:cNvPr id="54" name="Picture 2" descr="ê´ë ¨ ì´ë¯¸ì§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74" y="1483584"/>
            <a:ext cx="1053434" cy="7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window 10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1206" b="-2759"/>
          <a:stretch/>
        </p:blipFill>
        <p:spPr bwMode="auto">
          <a:xfrm>
            <a:off x="884949" y="5143724"/>
            <a:ext cx="580163" cy="59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mariadb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8" y="2483162"/>
            <a:ext cx="1065108" cy="8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6" descr="workbench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75" y="1446117"/>
            <a:ext cx="754236" cy="7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1707133" y="2348326"/>
            <a:ext cx="1148450" cy="1007869"/>
            <a:chOff x="7826984" y="4773987"/>
            <a:chExt cx="816431" cy="716493"/>
          </a:xfrm>
        </p:grpSpPr>
        <p:pic>
          <p:nvPicPr>
            <p:cNvPr id="59" name="Picture 20" descr="sqlyo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13"/>
            <a:stretch/>
          </p:blipFill>
          <p:spPr bwMode="auto">
            <a:xfrm>
              <a:off x="8012278" y="4773987"/>
              <a:ext cx="631137" cy="716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7826984" y="5042233"/>
              <a:ext cx="546930" cy="203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5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SQLyog</a:t>
              </a:r>
              <a:endParaRPr lang="ko-KR" altLang="en-US" sz="1400" b="1" dirty="0" smtClean="0">
                <a:solidFill>
                  <a:schemeClr val="accent5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63" name="Picture 22" descr="https://semantic-ui.com/images/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64" y="3595718"/>
            <a:ext cx="821322" cy="8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4" descr="spr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7" t="16836" r="21236" b="19023"/>
          <a:stretch/>
        </p:blipFill>
        <p:spPr bwMode="auto">
          <a:xfrm>
            <a:off x="3349744" y="2411331"/>
            <a:ext cx="1744311" cy="10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01" y="5116701"/>
            <a:ext cx="533959" cy="694474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7442726" y="2550449"/>
            <a:ext cx="952690" cy="904799"/>
            <a:chOff x="4862906" y="5064026"/>
            <a:chExt cx="952690" cy="904799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311" y="5064026"/>
              <a:ext cx="695881" cy="69588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862906" y="5722604"/>
              <a:ext cx="952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err="1" smtClean="0">
                  <a:solidFill>
                    <a:schemeClr val="accent5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DataTables</a:t>
              </a:r>
              <a:endParaRPr lang="ko-KR" altLang="en-US" sz="1000" b="1" smtClean="0">
                <a:solidFill>
                  <a:schemeClr val="accent5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395093" y="3553744"/>
            <a:ext cx="1128061" cy="929839"/>
            <a:chOff x="5822205" y="4926234"/>
            <a:chExt cx="1128061" cy="92983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31561" y="4926234"/>
              <a:ext cx="896276" cy="791158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5822205" y="5609852"/>
              <a:ext cx="112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err="1" smtClean="0">
                  <a:solidFill>
                    <a:schemeClr val="accent4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Full</a:t>
              </a:r>
              <a:r>
                <a:rPr lang="en-US" altLang="ko-KR" sz="1000" b="1" err="1" smtClean="0">
                  <a:solidFill>
                    <a:schemeClr val="accent4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Calendar</a:t>
              </a:r>
              <a:endParaRPr lang="ko-KR" altLang="en-US" sz="1000" b="1" smtClean="0">
                <a:solidFill>
                  <a:schemeClr val="accent4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458771" y="3595718"/>
            <a:ext cx="952690" cy="867448"/>
            <a:chOff x="7303710" y="4959741"/>
            <a:chExt cx="952690" cy="867448"/>
          </a:xfrm>
        </p:grpSpPr>
        <p:pic>
          <p:nvPicPr>
            <p:cNvPr id="75" name="Picture 22" descr="https://semantic-ui.com/images/logo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74" y="4959741"/>
              <a:ext cx="821322" cy="82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7303710" y="5596357"/>
              <a:ext cx="952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Calendar</a:t>
              </a:r>
              <a:endParaRPr lang="ko-KR" altLang="en-US" sz="9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77" name="Picture 4" descr="ìëë¡ì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51" y="4772553"/>
            <a:ext cx="1193461" cy="119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직선 연결선 87"/>
          <p:cNvCxnSpPr/>
          <p:nvPr/>
        </p:nvCxnSpPr>
        <p:spPr>
          <a:xfrm>
            <a:off x="3137454" y="1446117"/>
            <a:ext cx="0" cy="4468114"/>
          </a:xfrm>
          <a:prstGeom prst="line">
            <a:avLst/>
          </a:prstGeom>
          <a:ln>
            <a:solidFill>
              <a:srgbClr val="1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830451" y="4807935"/>
            <a:ext cx="2049600" cy="0"/>
          </a:xfrm>
          <a:prstGeom prst="line">
            <a:avLst/>
          </a:prstGeom>
          <a:ln>
            <a:solidFill>
              <a:srgbClr val="1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5257932" y="1446117"/>
            <a:ext cx="0" cy="4468114"/>
          </a:xfrm>
          <a:prstGeom prst="line">
            <a:avLst/>
          </a:prstGeom>
          <a:ln>
            <a:solidFill>
              <a:srgbClr val="1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r="17029" b="15927"/>
          <a:stretch/>
        </p:blipFill>
        <p:spPr bwMode="auto">
          <a:xfrm>
            <a:off x="3708513" y="3529021"/>
            <a:ext cx="1066181" cy="94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15417" r="23575" b="13600"/>
          <a:stretch/>
        </p:blipFill>
        <p:spPr bwMode="auto">
          <a:xfrm>
            <a:off x="3571202" y="4663013"/>
            <a:ext cx="1237409" cy="12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72" y="1286612"/>
            <a:ext cx="631496" cy="121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06698"/>
            <a:chOff x="2085977" y="2349194"/>
            <a:chExt cx="4972048" cy="1706698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Development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277054" y="3732727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500" b="1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defRPr>
              </a:lvl1pPr>
            </a:lstStyle>
            <a:p>
              <a:r>
                <a:rPr lang="ko-KR" altLang="en-US" smtClean="0"/>
                <a:t>개발과정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11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9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41134 " pathEditMode="fixed" rAng="0" ptsTypes="AA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612" y="875091"/>
            <a:ext cx="3976897" cy="2705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12" y="3696661"/>
            <a:ext cx="3990008" cy="2728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82" y="3696661"/>
            <a:ext cx="3965556" cy="2728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257" y="474981"/>
            <a:ext cx="31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STUDY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9035"/>
          <a:stretch/>
        </p:blipFill>
        <p:spPr>
          <a:xfrm>
            <a:off x="588282" y="875091"/>
            <a:ext cx="3965556" cy="2705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0350" y="19145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정렬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52850" y="26013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3782" y="307975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규성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82" y="28694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보현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2948" y="228967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동희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263" y="14142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지훈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8612" y="3334328"/>
            <a:ext cx="1338828" cy="246221"/>
          </a:xfrm>
          <a:prstGeom prst="rect">
            <a:avLst/>
          </a:prstGeom>
          <a:solidFill>
            <a:srgbClr val="35BDB2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NEEDS &amp; PROCESS</a:t>
            </a:r>
            <a:endParaRPr lang="ko-KR" altLang="en-US" sz="1000" b="1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14725" y="3696661"/>
            <a:ext cx="1031051" cy="246221"/>
          </a:xfrm>
          <a:prstGeom prst="rect">
            <a:avLst/>
          </a:prstGeom>
          <a:solidFill>
            <a:srgbClr val="35BDB2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 b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</a:lstStyle>
          <a:p>
            <a:r>
              <a:rPr lang="en-US" altLang="ko-KR" sz="1000"/>
              <a:t>MVC PATTERN</a:t>
            </a:r>
            <a:endParaRPr lang="ko-KR" alt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4658612" y="3696661"/>
            <a:ext cx="1338828" cy="246221"/>
          </a:xfrm>
          <a:prstGeom prst="rect">
            <a:avLst/>
          </a:prstGeom>
          <a:solidFill>
            <a:srgbClr val="35BDB2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SRC-FILE SYSTEM</a:t>
            </a:r>
            <a:endParaRPr lang="ko-KR" altLang="en-US" sz="1000" b="1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76702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85354"/>
          <a:stretch/>
        </p:blipFill>
        <p:spPr>
          <a:xfrm>
            <a:off x="0" y="0"/>
            <a:ext cx="304165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060700" y="514351"/>
            <a:ext cx="0" cy="63341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31850" y="505883"/>
            <a:ext cx="0" cy="63521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996592"/>
            <a:ext cx="14630400" cy="32109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0" y="482242"/>
            <a:ext cx="14630400" cy="32109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00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6000" decel="16000" autoRev="1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7778E-7 0 L -1.29271 0 " pathEditMode="relative" rAng="0" ptsTypes="AA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1911"/>
            <a:ext cx="9143999" cy="64541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715250" y="2076450"/>
            <a:ext cx="1104900" cy="112395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61340" y="1233170"/>
            <a:ext cx="3451860" cy="2491740"/>
          </a:xfrm>
          <a:custGeom>
            <a:avLst/>
            <a:gdLst>
              <a:gd name="connsiteX0" fmla="*/ 0 w 3451860"/>
              <a:gd name="connsiteY0" fmla="*/ 0 h 2491740"/>
              <a:gd name="connsiteX1" fmla="*/ 2484120 w 3451860"/>
              <a:gd name="connsiteY1" fmla="*/ 0 h 2491740"/>
              <a:gd name="connsiteX2" fmla="*/ 3451860 w 3451860"/>
              <a:gd name="connsiteY2" fmla="*/ 967740 h 2491740"/>
              <a:gd name="connsiteX3" fmla="*/ 3451860 w 3451860"/>
              <a:gd name="connsiteY3" fmla="*/ 2491740 h 2491740"/>
              <a:gd name="connsiteX4" fmla="*/ 22860 w 3451860"/>
              <a:gd name="connsiteY4" fmla="*/ 2491740 h 2491740"/>
              <a:gd name="connsiteX5" fmla="*/ 0 w 3451860"/>
              <a:gd name="connsiteY5" fmla="*/ 0 h 24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1860" h="2491740">
                <a:moveTo>
                  <a:pt x="0" y="0"/>
                </a:moveTo>
                <a:lnTo>
                  <a:pt x="2484120" y="0"/>
                </a:lnTo>
                <a:lnTo>
                  <a:pt x="3451860" y="967740"/>
                </a:lnTo>
                <a:lnTo>
                  <a:pt x="3451860" y="2491740"/>
                </a:lnTo>
                <a:lnTo>
                  <a:pt x="22860" y="249174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615690" y="466725"/>
            <a:ext cx="3451860" cy="1546860"/>
          </a:xfrm>
          <a:custGeom>
            <a:avLst/>
            <a:gdLst>
              <a:gd name="connsiteX0" fmla="*/ 15240 w 3451860"/>
              <a:gd name="connsiteY0" fmla="*/ 1211580 h 1546860"/>
              <a:gd name="connsiteX1" fmla="*/ 350520 w 3451860"/>
              <a:gd name="connsiteY1" fmla="*/ 1546860 h 1546860"/>
              <a:gd name="connsiteX2" fmla="*/ 2263140 w 3451860"/>
              <a:gd name="connsiteY2" fmla="*/ 1546860 h 1546860"/>
              <a:gd name="connsiteX3" fmla="*/ 2263140 w 3451860"/>
              <a:gd name="connsiteY3" fmla="*/ 678180 h 1546860"/>
              <a:gd name="connsiteX4" fmla="*/ 3451860 w 3451860"/>
              <a:gd name="connsiteY4" fmla="*/ 678180 h 1546860"/>
              <a:gd name="connsiteX5" fmla="*/ 3451860 w 3451860"/>
              <a:gd name="connsiteY5" fmla="*/ 0 h 1546860"/>
              <a:gd name="connsiteX6" fmla="*/ 0 w 3451860"/>
              <a:gd name="connsiteY6" fmla="*/ 0 h 1546860"/>
              <a:gd name="connsiteX7" fmla="*/ 15240 w 3451860"/>
              <a:gd name="connsiteY7" fmla="*/ 121158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1860" h="1546860">
                <a:moveTo>
                  <a:pt x="15240" y="1211580"/>
                </a:moveTo>
                <a:lnTo>
                  <a:pt x="350520" y="1546860"/>
                </a:lnTo>
                <a:lnTo>
                  <a:pt x="2263140" y="1546860"/>
                </a:lnTo>
                <a:lnTo>
                  <a:pt x="2263140" y="678180"/>
                </a:lnTo>
                <a:lnTo>
                  <a:pt x="3451860" y="678180"/>
                </a:lnTo>
                <a:lnTo>
                  <a:pt x="3451860" y="0"/>
                </a:lnTo>
                <a:lnTo>
                  <a:pt x="0" y="0"/>
                </a:lnTo>
                <a:lnTo>
                  <a:pt x="15240" y="1211580"/>
                </a:lnTo>
                <a:close/>
              </a:path>
            </a:pathLst>
          </a:cu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956300" y="1198880"/>
            <a:ext cx="2660015" cy="176022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57751" y="3047375"/>
            <a:ext cx="1790700" cy="67753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60826" y="2225051"/>
            <a:ext cx="692150" cy="68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54385" y="5387668"/>
            <a:ext cx="3661930" cy="10677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47926" y="3836670"/>
            <a:ext cx="6168389" cy="1550998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47927" y="5387668"/>
            <a:ext cx="2506458" cy="1067753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33524" y="3836670"/>
            <a:ext cx="1391920" cy="261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1900"/>
            <a:ext cx="9144000" cy="64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7240"/>
            <a:ext cx="9144000" cy="64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257" y="474981"/>
            <a:ext cx="258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Contents</a:t>
            </a:r>
            <a:endParaRPr lang="ko-KR" altLang="en-US" sz="2000" b="1" smtClean="0">
              <a:solidFill>
                <a:schemeClr val="bg1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189" y="1036846"/>
            <a:ext cx="69891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 err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Thema</a:t>
            </a:r>
            <a:r>
              <a:rPr lang="en-US" altLang="ko-KR" sz="1500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테마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Summary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개요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Teammate</a:t>
            </a:r>
            <a:r>
              <a:rPr lang="en-US" altLang="ko-KR" sz="15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팀구성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Applied-Tech.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적용기술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Development</a:t>
            </a:r>
            <a:r>
              <a:rPr lang="en-US" altLang="ko-KR" sz="1500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Needs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	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요구사항정의서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Schedule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일정표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</a:t>
            </a:r>
            <a:r>
              <a:rPr lang="en-US" altLang="ko-KR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UML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개체관계도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통합모델링언어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Framework Plan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프레임워크 계획서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</a:t>
            </a:r>
            <a:r>
              <a:rPr lang="en-US" altLang="ko-KR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Config.Mgr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 형상관리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Issue 1,2,3	</a:t>
            </a:r>
            <a:r>
              <a:rPr lang="en-US" altLang="ko-KR" sz="1500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중요개발사항</a:t>
            </a:r>
            <a:endParaRPr lang="en-US" altLang="ko-KR" sz="1500" b="1" dirty="0" smtClean="0">
              <a:solidFill>
                <a:srgbClr val="29D1CD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Realize</a:t>
            </a:r>
            <a:r>
              <a:rPr lang="en-US" altLang="ko-KR" sz="15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altLang="ko-KR" sz="1500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시연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 err="1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Episode:Errors</a:t>
            </a:r>
            <a:r>
              <a:rPr lang="en-US" altLang="ko-KR" sz="15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난제극복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DB,FW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Review</a:t>
            </a:r>
            <a:r>
              <a:rPr lang="en-US" altLang="ko-KR" sz="1500" dirty="0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후기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Q</a:t>
            </a:r>
            <a:r>
              <a:rPr lang="en-US" altLang="ko-KR" sz="1200" b="1" dirty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</a:t>
            </a:r>
            <a:r>
              <a:rPr lang="en-US" altLang="ko-KR" sz="1500" b="1" dirty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altLang="ko-KR" sz="15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질의응답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2814" y="5377967"/>
            <a:ext cx="1458013" cy="9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563"/>
            <a:ext cx="9144000" cy="64651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33500" y="2953962"/>
            <a:ext cx="7410450" cy="3648075"/>
            <a:chOff x="1333500" y="2962275"/>
            <a:chExt cx="7410450" cy="3648075"/>
          </a:xfrm>
        </p:grpSpPr>
        <p:sp>
          <p:nvSpPr>
            <p:cNvPr id="2" name="자유형 1"/>
            <p:cNvSpPr/>
            <p:nvPr/>
          </p:nvSpPr>
          <p:spPr>
            <a:xfrm>
              <a:off x="1333500" y="2962275"/>
              <a:ext cx="4591050" cy="1552575"/>
            </a:xfrm>
            <a:custGeom>
              <a:avLst/>
              <a:gdLst>
                <a:gd name="connsiteX0" fmla="*/ 4591050 w 4591050"/>
                <a:gd name="connsiteY0" fmla="*/ 1552575 h 1552575"/>
                <a:gd name="connsiteX1" fmla="*/ 4257675 w 4591050"/>
                <a:gd name="connsiteY1" fmla="*/ 1552575 h 1552575"/>
                <a:gd name="connsiteX2" fmla="*/ 4257675 w 4591050"/>
                <a:gd name="connsiteY2" fmla="*/ 1000125 h 1552575"/>
                <a:gd name="connsiteX3" fmla="*/ 2495550 w 4591050"/>
                <a:gd name="connsiteY3" fmla="*/ 1000125 h 1552575"/>
                <a:gd name="connsiteX4" fmla="*/ 2495550 w 4591050"/>
                <a:gd name="connsiteY4" fmla="*/ 0 h 1552575"/>
                <a:gd name="connsiteX5" fmla="*/ 0 w 4591050"/>
                <a:gd name="connsiteY5" fmla="*/ 0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91050" h="1552575">
                  <a:moveTo>
                    <a:pt x="4591050" y="1552575"/>
                  </a:moveTo>
                  <a:lnTo>
                    <a:pt x="4257675" y="1552575"/>
                  </a:lnTo>
                  <a:lnTo>
                    <a:pt x="4257675" y="1000125"/>
                  </a:lnTo>
                  <a:lnTo>
                    <a:pt x="2495550" y="1000125"/>
                  </a:lnTo>
                  <a:lnTo>
                    <a:pt x="2495550" y="0"/>
                  </a:lnTo>
                  <a:lnTo>
                    <a:pt x="0" y="0"/>
                  </a:lnTo>
                </a:path>
              </a:pathLst>
            </a:custGeom>
            <a:noFill/>
            <a:ln w="1016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2019300" y="4800600"/>
              <a:ext cx="2809875" cy="1800225"/>
            </a:xfrm>
            <a:custGeom>
              <a:avLst/>
              <a:gdLst>
                <a:gd name="connsiteX0" fmla="*/ 2295525 w 2809875"/>
                <a:gd name="connsiteY0" fmla="*/ 0 h 1800225"/>
                <a:gd name="connsiteX1" fmla="*/ 0 w 2809875"/>
                <a:gd name="connsiteY1" fmla="*/ 0 h 1800225"/>
                <a:gd name="connsiteX2" fmla="*/ 0 w 2809875"/>
                <a:gd name="connsiteY2" fmla="*/ 1800225 h 1800225"/>
                <a:gd name="connsiteX3" fmla="*/ 2809875 w 2809875"/>
                <a:gd name="connsiteY3" fmla="*/ 1800225 h 1800225"/>
                <a:gd name="connsiteX4" fmla="*/ 2809875 w 2809875"/>
                <a:gd name="connsiteY4" fmla="*/ 158115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9875" h="1800225">
                  <a:moveTo>
                    <a:pt x="2295525" y="0"/>
                  </a:moveTo>
                  <a:lnTo>
                    <a:pt x="0" y="0"/>
                  </a:lnTo>
                  <a:lnTo>
                    <a:pt x="0" y="1800225"/>
                  </a:lnTo>
                  <a:lnTo>
                    <a:pt x="2809875" y="1800225"/>
                  </a:lnTo>
                  <a:lnTo>
                    <a:pt x="2809875" y="1581150"/>
                  </a:lnTo>
                </a:path>
              </a:pathLst>
            </a:custGeom>
            <a:noFill/>
            <a:ln w="1016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2076450" y="5686425"/>
              <a:ext cx="561975" cy="0"/>
            </a:xfrm>
            <a:custGeom>
              <a:avLst/>
              <a:gdLst>
                <a:gd name="connsiteX0" fmla="*/ 0 w 561975"/>
                <a:gd name="connsiteY0" fmla="*/ 0 h 0"/>
                <a:gd name="connsiteX1" fmla="*/ 561975 w 5619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1975">
                  <a:moveTo>
                    <a:pt x="0" y="0"/>
                  </a:moveTo>
                  <a:lnTo>
                    <a:pt x="561975" y="0"/>
                  </a:lnTo>
                </a:path>
              </a:pathLst>
            </a:custGeom>
            <a:noFill/>
            <a:ln w="1016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6410325" y="4591050"/>
              <a:ext cx="2333625" cy="2019300"/>
            </a:xfrm>
            <a:custGeom>
              <a:avLst/>
              <a:gdLst>
                <a:gd name="connsiteX0" fmla="*/ 0 w 2333625"/>
                <a:gd name="connsiteY0" fmla="*/ 1781175 h 2019300"/>
                <a:gd name="connsiteX1" fmla="*/ 0 w 2333625"/>
                <a:gd name="connsiteY1" fmla="*/ 2019300 h 2019300"/>
                <a:gd name="connsiteX2" fmla="*/ 2333625 w 2333625"/>
                <a:gd name="connsiteY2" fmla="*/ 2019300 h 2019300"/>
                <a:gd name="connsiteX3" fmla="*/ 2333625 w 2333625"/>
                <a:gd name="connsiteY3" fmla="*/ 0 h 2019300"/>
                <a:gd name="connsiteX4" fmla="*/ 2009775 w 2333625"/>
                <a:gd name="connsiteY4" fmla="*/ 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3625" h="2019300">
                  <a:moveTo>
                    <a:pt x="0" y="1781175"/>
                  </a:moveTo>
                  <a:lnTo>
                    <a:pt x="0" y="2019300"/>
                  </a:lnTo>
                  <a:lnTo>
                    <a:pt x="2333625" y="2019300"/>
                  </a:lnTo>
                  <a:lnTo>
                    <a:pt x="2333625" y="0"/>
                  </a:lnTo>
                  <a:lnTo>
                    <a:pt x="2009775" y="0"/>
                  </a:lnTo>
                </a:path>
              </a:pathLst>
            </a:custGeom>
            <a:noFill/>
            <a:ln w="1016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5286375" y="4591050"/>
              <a:ext cx="314325" cy="1181100"/>
            </a:xfrm>
            <a:custGeom>
              <a:avLst/>
              <a:gdLst>
                <a:gd name="connsiteX0" fmla="*/ 314325 w 314325"/>
                <a:gd name="connsiteY0" fmla="*/ 0 h 1181100"/>
                <a:gd name="connsiteX1" fmla="*/ 314325 w 314325"/>
                <a:gd name="connsiteY1" fmla="*/ 1181100 h 1181100"/>
                <a:gd name="connsiteX2" fmla="*/ 0 w 314325"/>
                <a:gd name="connsiteY2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1181100">
                  <a:moveTo>
                    <a:pt x="314325" y="0"/>
                  </a:moveTo>
                  <a:lnTo>
                    <a:pt x="314325" y="1181100"/>
                  </a:lnTo>
                  <a:lnTo>
                    <a:pt x="0" y="1181100"/>
                  </a:lnTo>
                </a:path>
              </a:pathLst>
            </a:custGeom>
            <a:noFill/>
            <a:ln w="1016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305425" y="4819650"/>
              <a:ext cx="247650" cy="0"/>
            </a:xfrm>
            <a:custGeom>
              <a:avLst/>
              <a:gdLst>
                <a:gd name="connsiteX0" fmla="*/ 0 w 247650"/>
                <a:gd name="connsiteY0" fmla="*/ 0 h 0"/>
                <a:gd name="connsiteX1" fmla="*/ 247650 w 2476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50">
                  <a:moveTo>
                    <a:pt x="0" y="0"/>
                  </a:moveTo>
                  <a:lnTo>
                    <a:pt x="247650" y="0"/>
                  </a:lnTo>
                </a:path>
              </a:pathLst>
            </a:custGeom>
            <a:noFill/>
            <a:ln w="10160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97900" y="2563182"/>
            <a:ext cx="108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Trigger</a:t>
            </a:r>
            <a:endParaRPr lang="ko-KR" altLang="en-US" sz="1600" b="1" smtClean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4087" y="237707"/>
            <a:ext cx="1374590" cy="3392531"/>
          </a:xfrm>
          <a:prstGeom prst="roundRect">
            <a:avLst/>
          </a:prstGeom>
          <a:solidFill>
            <a:srgbClr val="29D1C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09364" y="1759889"/>
            <a:ext cx="142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rgbClr val="1C8C8C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Procedure</a:t>
            </a:r>
            <a:endParaRPr lang="ko-KR" altLang="en-US" sz="1600" b="1" smtClean="0">
              <a:solidFill>
                <a:srgbClr val="1C8C8C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17530" y="4275614"/>
            <a:ext cx="1214129" cy="2200001"/>
          </a:xfrm>
          <a:prstGeom prst="roundRect">
            <a:avLst/>
          </a:prstGeom>
          <a:solidFill>
            <a:srgbClr val="29D1C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90095" y="455402"/>
            <a:ext cx="1077207" cy="115726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9406" y="148206"/>
            <a:ext cx="922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  <a:endParaRPr lang="ko-KR" altLang="en-US" sz="1600" b="1" smtClean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 animBg="1"/>
      <p:bldP spid="15" grpId="1" animBg="1"/>
      <p:bldP spid="17" grpId="0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06698"/>
            <a:chOff x="2085977" y="2349194"/>
            <a:chExt cx="4972048" cy="1706698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F/W Planner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277054" y="3732727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mtClean="0">
                  <a:solidFill>
                    <a:srgbClr val="0F4A49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프레임워크 설계도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37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0" y="0"/>
            <a:ext cx="3371637" cy="6894399"/>
            <a:chOff x="0" y="0"/>
            <a:chExt cx="3371637" cy="689439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58"/>
            <a:stretch/>
          </p:blipFill>
          <p:spPr>
            <a:xfrm>
              <a:off x="0" y="0"/>
              <a:ext cx="3236686" cy="689439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236686" y="0"/>
              <a:ext cx="134951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25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68143 0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ac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4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4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decel="5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0" y="189000"/>
            <a:ext cx="9187540" cy="648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59851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</a:t>
            </a:r>
            <a:b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</a:t>
            </a:r>
          </a:p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</a:t>
            </a:r>
            <a:b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</a:t>
            </a:r>
            <a:endParaRPr lang="ko-KR" altLang="en-US" sz="2000" b="1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61308" y="1038224"/>
            <a:ext cx="1820488" cy="58197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 dirty="0" smtClean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 smtClean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2000" b="1" dirty="0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ko-KR" altLang="en-US" sz="2000" b="1" dirty="0">
              <a:solidFill>
                <a:srgbClr val="FFFF00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81796" y="1038224"/>
            <a:ext cx="2689778" cy="5819776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 dirty="0" smtClean="0">
              <a:solidFill>
                <a:srgbClr val="00B0F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solidFill>
                <a:srgbClr val="00B0F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 smtClean="0">
              <a:solidFill>
                <a:srgbClr val="00B0F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endParaRPr lang="en-US" altLang="ko-KR" sz="2000" b="1" dirty="0">
              <a:solidFill>
                <a:srgbClr val="00B0F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2000" b="1" dirty="0" smtClean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</a:t>
            </a:r>
            <a:endParaRPr lang="ko-KR" altLang="en-US" sz="2000" b="1" dirty="0">
              <a:solidFill>
                <a:srgbClr val="00B0F0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75120" y="0"/>
            <a:ext cx="2468880" cy="6858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 dirty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2000" b="1" dirty="0" err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</a:t>
            </a:r>
          </a:p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RDBMS</a:t>
            </a:r>
            <a:endParaRPr lang="ko-KR" altLang="en-US" sz="2000" b="1" dirty="0">
              <a:solidFill>
                <a:srgbClr val="FF0000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98515" y="0"/>
            <a:ext cx="6073059" cy="6858000"/>
            <a:chOff x="598515" y="0"/>
            <a:chExt cx="6073059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598515" y="0"/>
              <a:ext cx="1562793" cy="68580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b="1" dirty="0" smtClean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endParaRPr lang="en-US" altLang="ko-KR" sz="2000" b="1" dirty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endParaRPr lang="en-US" altLang="ko-KR" sz="2000" b="1" dirty="0" smtClean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endParaRPr lang="en-US" altLang="ko-KR" sz="2000" b="1" dirty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endParaRPr lang="en-US" altLang="ko-KR" sz="2000" b="1" dirty="0" smtClean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endParaRPr lang="en-US" altLang="ko-KR" sz="2000" b="1" dirty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endParaRPr lang="en-US" altLang="ko-KR" sz="2000" b="1" dirty="0" smtClean="0">
                <a:solidFill>
                  <a:srgbClr val="92D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en-US" altLang="ko-KR" sz="2000" b="1" dirty="0" smtClean="0">
                  <a:solidFill>
                    <a:srgbClr val="92D05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Spring</a:t>
              </a:r>
              <a:endParaRPr lang="ko-KR" altLang="en-US" sz="2000" b="1" dirty="0">
                <a:solidFill>
                  <a:srgbClr val="92D050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161308" y="0"/>
              <a:ext cx="4510266" cy="1038224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52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973398"/>
            <a:chOff x="2085977" y="2349194"/>
            <a:chExt cx="4972048" cy="1973398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GitHub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501901" y="3631127"/>
              <a:ext cx="414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Configuration </a:t>
              </a:r>
              <a:r>
                <a:rPr lang="en-US" altLang="ko-KR" sz="15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Manigement</a:t>
              </a:r>
              <a:endPara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7054" y="3999427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500" b="1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defRPr>
              </a:lvl1pPr>
            </a:lstStyle>
            <a:p>
              <a:r>
                <a:rPr lang="ko-KR" altLang="en-US"/>
                <a:t>형상관리 </a:t>
              </a:r>
              <a:r>
                <a:rPr lang="en-US" altLang="ko-KR">
                  <a:ea typeface="Hack" panose="020B0609030202020204" pitchFamily="49" charset="0"/>
                </a:rPr>
                <a:t>: </a:t>
              </a:r>
              <a:r>
                <a:rPr lang="ko-KR" altLang="en-US" err="1"/>
                <a:t>깃허브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9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2" y="0"/>
            <a:ext cx="8802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56914"/>
            <a:chOff x="2085977" y="2349194"/>
            <a:chExt cx="4972048" cy="1756914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Issue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77054" y="3782943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mtClean="0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중요개발사항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4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5343" y="5163638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사용자에게 효과적인 업무는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어디에서 올까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4115" y="472455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POINT:</a:t>
            </a:r>
            <a:r>
              <a:rPr lang="en-US" altLang="ko-KR" sz="2000" b="1" smtClean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UX</a:t>
            </a:r>
          </a:p>
        </p:txBody>
      </p:sp>
      <p:pic>
        <p:nvPicPr>
          <p:cNvPr id="23558" name="Picture 6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80" y="2453980"/>
            <a:ext cx="1950040" cy="19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9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9052" y="5163638"/>
            <a:ext cx="3845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결재를 묶은 하나의 프로시저로</a:t>
            </a:r>
            <a:endParaRPr lang="en-US" altLang="ko-KR" sz="14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팀장이 작성한 견적서의 승인과 발급까지의</a:t>
            </a:r>
            <a:endParaRPr lang="en-US" altLang="ko-KR" sz="14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단계별 전자결재 구현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1064" y="4724558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Issue.1</a:t>
            </a:r>
            <a:endParaRPr lang="en-US" altLang="ko-KR" sz="2000" b="1" dirty="0" smtClean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050" name="Picture 2" descr="í½í ê·¸ë¨ ë¹ì¦ëì¤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19697" r="27433" b="20723"/>
          <a:stretch/>
        </p:blipFill>
        <p:spPr bwMode="auto">
          <a:xfrm>
            <a:off x="2344501" y="2835231"/>
            <a:ext cx="1027113" cy="13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í½í ê·¸ë¨ ë¹ì¦ëì¤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19697" r="12790" b="20723"/>
          <a:stretch/>
        </p:blipFill>
        <p:spPr bwMode="auto">
          <a:xfrm>
            <a:off x="5707764" y="2565160"/>
            <a:ext cx="1669143" cy="13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9929" r="19429" b="11143"/>
          <a:stretch/>
        </p:blipFill>
        <p:spPr bwMode="auto">
          <a:xfrm flipH="1">
            <a:off x="716819" y="3026536"/>
            <a:ext cx="960325" cy="125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í½í ê·¸ë¨ ë¹ì¦ëì¤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19697" r="27433" b="20723"/>
          <a:stretch/>
        </p:blipFill>
        <p:spPr bwMode="auto">
          <a:xfrm>
            <a:off x="4235508" y="2711879"/>
            <a:ext cx="1027113" cy="13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>
            <a:off x="1883241" y="3832906"/>
            <a:ext cx="5461916" cy="419100"/>
          </a:xfrm>
          <a:custGeom>
            <a:avLst/>
            <a:gdLst>
              <a:gd name="connsiteX0" fmla="*/ 0 w 4730750"/>
              <a:gd name="connsiteY0" fmla="*/ 419100 h 419100"/>
              <a:gd name="connsiteX1" fmla="*/ 0 w 4730750"/>
              <a:gd name="connsiteY1" fmla="*/ 279400 h 419100"/>
              <a:gd name="connsiteX2" fmla="*/ 1644650 w 4730750"/>
              <a:gd name="connsiteY2" fmla="*/ 279400 h 419100"/>
              <a:gd name="connsiteX3" fmla="*/ 1644650 w 4730750"/>
              <a:gd name="connsiteY3" fmla="*/ 146050 h 419100"/>
              <a:gd name="connsiteX4" fmla="*/ 3365500 w 4730750"/>
              <a:gd name="connsiteY4" fmla="*/ 146050 h 419100"/>
              <a:gd name="connsiteX5" fmla="*/ 3365500 w 4730750"/>
              <a:gd name="connsiteY5" fmla="*/ 0 h 419100"/>
              <a:gd name="connsiteX6" fmla="*/ 4730750 w 4730750"/>
              <a:gd name="connsiteY6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0750" h="419100">
                <a:moveTo>
                  <a:pt x="0" y="419100"/>
                </a:moveTo>
                <a:lnTo>
                  <a:pt x="0" y="279400"/>
                </a:lnTo>
                <a:lnTo>
                  <a:pt x="1644650" y="279400"/>
                </a:lnTo>
                <a:lnTo>
                  <a:pt x="1644650" y="146050"/>
                </a:lnTo>
                <a:lnTo>
                  <a:pt x="3365500" y="146050"/>
                </a:lnTo>
                <a:lnTo>
                  <a:pt x="3365500" y="0"/>
                </a:lnTo>
                <a:lnTo>
                  <a:pt x="4730750" y="0"/>
                </a:lnTo>
              </a:path>
            </a:pathLst>
          </a:custGeom>
          <a:noFill/>
          <a:ln w="44450">
            <a:solidFill>
              <a:schemeClr val="tx1"/>
            </a:solidFill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1919" y="2868821"/>
            <a:ext cx="497891" cy="52333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9551" y="2713689"/>
            <a:ext cx="497891" cy="5233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47266" y="2549072"/>
            <a:ext cx="497891" cy="5233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091" y="3251503"/>
            <a:ext cx="1153170" cy="11355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4170" y="2711879"/>
            <a:ext cx="620580" cy="6111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11835" y="41329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4B80B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차장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25898" y="399449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3C62A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부서장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93105" y="381928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대표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7948" y="42362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팀장</a:t>
            </a:r>
            <a:endParaRPr lang="ko-KR" altLang="en-US" sz="12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6503" y="2466624"/>
            <a:ext cx="1159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견적서 발급신청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7930" y="2486921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75637" y="236417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8030" y="3059721"/>
            <a:ext cx="1159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견적서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발급승인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85297" y="2613791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</a:t>
            </a:r>
          </a:p>
        </p:txBody>
      </p:sp>
    </p:spTree>
    <p:extLst>
      <p:ext uri="{BB962C8B-B14F-4D97-AF65-F5344CB8AC3E}">
        <p14:creationId xmlns:p14="http://schemas.microsoft.com/office/powerpoint/2010/main" val="260103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8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0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084" y="632028"/>
            <a:ext cx="3587460" cy="26905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586" y="632028"/>
            <a:ext cx="3587461" cy="26876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032" y="3501756"/>
            <a:ext cx="3587461" cy="27100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082" y="3431620"/>
            <a:ext cx="3579071" cy="2710089"/>
          </a:xfrm>
          <a:prstGeom prst="rect">
            <a:avLst/>
          </a:prstGeom>
        </p:spPr>
      </p:pic>
      <p:sp>
        <p:nvSpPr>
          <p:cNvPr id="21" name="자유형 20"/>
          <p:cNvSpPr/>
          <p:nvPr/>
        </p:nvSpPr>
        <p:spPr>
          <a:xfrm flipH="1">
            <a:off x="1431175" y="507076"/>
            <a:ext cx="7564581" cy="5752408"/>
          </a:xfrm>
          <a:custGeom>
            <a:avLst/>
            <a:gdLst>
              <a:gd name="connsiteX0" fmla="*/ 0 w 7564581"/>
              <a:gd name="connsiteY0" fmla="*/ 16626 h 5752408"/>
              <a:gd name="connsiteX1" fmla="*/ 0 w 7564581"/>
              <a:gd name="connsiteY1" fmla="*/ 2876204 h 5752408"/>
              <a:gd name="connsiteX2" fmla="*/ 3782290 w 7564581"/>
              <a:gd name="connsiteY2" fmla="*/ 2876204 h 5752408"/>
              <a:gd name="connsiteX3" fmla="*/ 3782290 w 7564581"/>
              <a:gd name="connsiteY3" fmla="*/ 5752408 h 5752408"/>
              <a:gd name="connsiteX4" fmla="*/ 7564581 w 7564581"/>
              <a:gd name="connsiteY4" fmla="*/ 5752408 h 5752408"/>
              <a:gd name="connsiteX5" fmla="*/ 7564581 w 7564581"/>
              <a:gd name="connsiteY5" fmla="*/ 0 h 5752408"/>
              <a:gd name="connsiteX6" fmla="*/ 0 w 7564581"/>
              <a:gd name="connsiteY6" fmla="*/ 16626 h 575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4581" h="5752408">
                <a:moveTo>
                  <a:pt x="0" y="16626"/>
                </a:moveTo>
                <a:lnTo>
                  <a:pt x="0" y="2876204"/>
                </a:lnTo>
                <a:lnTo>
                  <a:pt x="3782290" y="2876204"/>
                </a:lnTo>
                <a:lnTo>
                  <a:pt x="3782290" y="5752408"/>
                </a:lnTo>
                <a:lnTo>
                  <a:pt x="7564581" y="5752408"/>
                </a:lnTo>
                <a:lnTo>
                  <a:pt x="7564581" y="0"/>
                </a:lnTo>
                <a:lnTo>
                  <a:pt x="0" y="16626"/>
                </a:lnTo>
                <a:close/>
              </a:path>
            </a:pathLst>
          </a:custGeom>
          <a:noFill/>
          <a:ln w="158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5012803" y="994295"/>
            <a:ext cx="400819" cy="43956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7908403" y="3196826"/>
            <a:ext cx="400819" cy="43956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4987035" y="3813982"/>
            <a:ext cx="400819" cy="4395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52615" y="106783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신청사원</a:t>
            </a:r>
            <a:r>
              <a:rPr lang="en-US" altLang="ko-KR" sz="2000" b="1" dirty="0" smtClean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ko-KR" altLang="en-US" sz="2000" b="1" dirty="0" err="1" smtClean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팀장급</a:t>
            </a:r>
            <a:r>
              <a:rPr lang="en-US" altLang="ko-KR" sz="2000" b="1" dirty="0" smtClean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endParaRPr lang="ko-KR" altLang="en-US" sz="2000" b="1" dirty="0" smtClean="0">
              <a:solidFill>
                <a:srgbClr val="00B0F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15932" y="3444606"/>
            <a:ext cx="3695064" cy="2814878"/>
          </a:xfrm>
          <a:prstGeom prst="rect">
            <a:avLst/>
          </a:prstGeom>
          <a:noFill/>
          <a:ln w="158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282586" y="6283515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결재사원</a:t>
            </a:r>
            <a:r>
              <a:rPr lang="en-US" altLang="ko-KR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ko-KR" altLang="en-US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차장</a:t>
            </a:r>
            <a:r>
              <a:rPr lang="en-US" altLang="ko-KR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부서장</a:t>
            </a:r>
            <a:r>
              <a:rPr lang="en-US" altLang="ko-KR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대표</a:t>
            </a:r>
            <a:r>
              <a:rPr lang="en-US" altLang="ko-KR" sz="2000" b="1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endParaRPr lang="ko-KR" altLang="en-US" sz="2000" b="1" dirty="0" smtClean="0">
              <a:solidFill>
                <a:srgbClr val="FFC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277054" y="2575651"/>
            <a:ext cx="2589893" cy="1706698"/>
            <a:chOff x="3277054" y="2349194"/>
            <a:chExt cx="2589893" cy="1706698"/>
          </a:xfrm>
        </p:grpSpPr>
        <p:sp>
          <p:nvSpPr>
            <p:cNvPr id="3" name="TextBox 2"/>
            <p:cNvSpPr txBox="1"/>
            <p:nvPr/>
          </p:nvSpPr>
          <p:spPr>
            <a:xfrm>
              <a:off x="3277054" y="3075057"/>
              <a:ext cx="2589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err="1" smtClean="0">
                  <a:solidFill>
                    <a:schemeClr val="bg1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Thema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277054" y="3732727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500" b="1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defRPr>
              </a:lvl1pPr>
            </a:lstStyle>
            <a:p>
              <a:r>
                <a:rPr lang="ko-KR" altLang="en-US" err="1"/>
                <a:t>개발테마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7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8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21" y="306838"/>
            <a:ext cx="4012378" cy="3031086"/>
          </a:xfrm>
          <a:prstGeom prst="rect">
            <a:avLst/>
          </a:prstGeom>
        </p:spPr>
      </p:pic>
      <p:pic>
        <p:nvPicPr>
          <p:cNvPr id="29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1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rgbClr val="6DB33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rgbClr val="6DB33F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25" y="3705005"/>
            <a:ext cx="5513679" cy="27438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05629" y="3550614"/>
            <a:ext cx="5781675" cy="30670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24026" y="190500"/>
            <a:ext cx="4229100" cy="3240968"/>
          </a:xfrm>
          <a:prstGeom prst="rect">
            <a:avLst/>
          </a:prstGeom>
          <a:noFill/>
          <a:ln w="38100">
            <a:solidFill>
              <a:srgbClr val="C25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47156" y="673331"/>
            <a:ext cx="573579" cy="1047404"/>
          </a:xfrm>
          <a:custGeom>
            <a:avLst/>
            <a:gdLst>
              <a:gd name="connsiteX0" fmla="*/ 0 w 573579"/>
              <a:gd name="connsiteY0" fmla="*/ 0 h 1047404"/>
              <a:gd name="connsiteX1" fmla="*/ 357448 w 573579"/>
              <a:gd name="connsiteY1" fmla="*/ 0 h 1047404"/>
              <a:gd name="connsiteX2" fmla="*/ 357448 w 573579"/>
              <a:gd name="connsiteY2" fmla="*/ 1047404 h 1047404"/>
              <a:gd name="connsiteX3" fmla="*/ 573579 w 573579"/>
              <a:gd name="connsiteY3" fmla="*/ 1047404 h 104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579" h="1047404">
                <a:moveTo>
                  <a:pt x="0" y="0"/>
                </a:moveTo>
                <a:lnTo>
                  <a:pt x="357448" y="0"/>
                </a:lnTo>
                <a:lnTo>
                  <a:pt x="357448" y="1047404"/>
                </a:lnTo>
                <a:lnTo>
                  <a:pt x="573579" y="1047404"/>
                </a:lnTo>
              </a:path>
            </a:pathLst>
          </a:custGeom>
          <a:noFill/>
          <a:ln w="38100">
            <a:solidFill>
              <a:srgbClr val="C25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143000" y="2438400"/>
            <a:ext cx="1962150" cy="2743200"/>
          </a:xfrm>
          <a:custGeom>
            <a:avLst/>
            <a:gdLst>
              <a:gd name="connsiteX0" fmla="*/ 0 w 1962150"/>
              <a:gd name="connsiteY0" fmla="*/ 0 h 2743200"/>
              <a:gd name="connsiteX1" fmla="*/ 381000 w 1962150"/>
              <a:gd name="connsiteY1" fmla="*/ 0 h 2743200"/>
              <a:gd name="connsiteX2" fmla="*/ 381000 w 1962150"/>
              <a:gd name="connsiteY2" fmla="*/ 2743200 h 2743200"/>
              <a:gd name="connsiteX3" fmla="*/ 1962150 w 196215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150" h="2743200">
                <a:moveTo>
                  <a:pt x="0" y="0"/>
                </a:moveTo>
                <a:lnTo>
                  <a:pt x="381000" y="0"/>
                </a:lnTo>
                <a:lnTo>
                  <a:pt x="381000" y="2743200"/>
                </a:lnTo>
                <a:lnTo>
                  <a:pt x="1962150" y="27432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1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rgbClr val="6DB33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rgbClr val="6DB33F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7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accent2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801" y="551081"/>
            <a:ext cx="6296419" cy="32977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748119" y="502786"/>
            <a:ext cx="6412603" cy="34041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48119" y="4401342"/>
            <a:ext cx="7223214" cy="1733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619" y="4480284"/>
            <a:ext cx="7085346" cy="1530040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1113905" y="1995055"/>
            <a:ext cx="617394" cy="440574"/>
          </a:xfrm>
          <a:custGeom>
            <a:avLst/>
            <a:gdLst>
              <a:gd name="connsiteX0" fmla="*/ 0 w 473826"/>
              <a:gd name="connsiteY0" fmla="*/ 440574 h 440574"/>
              <a:gd name="connsiteX1" fmla="*/ 282633 w 473826"/>
              <a:gd name="connsiteY1" fmla="*/ 440574 h 440574"/>
              <a:gd name="connsiteX2" fmla="*/ 282633 w 473826"/>
              <a:gd name="connsiteY2" fmla="*/ 0 h 440574"/>
              <a:gd name="connsiteX3" fmla="*/ 473826 w 473826"/>
              <a:gd name="connsiteY3" fmla="*/ 0 h 44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826" h="440574">
                <a:moveTo>
                  <a:pt x="0" y="440574"/>
                </a:moveTo>
                <a:lnTo>
                  <a:pt x="282633" y="440574"/>
                </a:lnTo>
                <a:lnTo>
                  <a:pt x="282633" y="0"/>
                </a:lnTo>
                <a:lnTo>
                  <a:pt x="473826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088967" y="4089862"/>
            <a:ext cx="654284" cy="1163782"/>
          </a:xfrm>
          <a:custGeom>
            <a:avLst/>
            <a:gdLst>
              <a:gd name="connsiteX0" fmla="*/ 0 w 498764"/>
              <a:gd name="connsiteY0" fmla="*/ 0 h 1163782"/>
              <a:gd name="connsiteX1" fmla="*/ 299258 w 498764"/>
              <a:gd name="connsiteY1" fmla="*/ 0 h 1163782"/>
              <a:gd name="connsiteX2" fmla="*/ 299258 w 498764"/>
              <a:gd name="connsiteY2" fmla="*/ 1163782 h 1163782"/>
              <a:gd name="connsiteX3" fmla="*/ 498764 w 498764"/>
              <a:gd name="connsiteY3" fmla="*/ 1163782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764" h="1163782">
                <a:moveTo>
                  <a:pt x="0" y="0"/>
                </a:moveTo>
                <a:lnTo>
                  <a:pt x="299258" y="0"/>
                </a:lnTo>
                <a:lnTo>
                  <a:pt x="299258" y="1163782"/>
                </a:lnTo>
                <a:lnTo>
                  <a:pt x="498764" y="116378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7200092" y="1771650"/>
            <a:ext cx="1780020" cy="4809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3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5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40212" y="253862"/>
            <a:ext cx="5256818" cy="6363802"/>
            <a:chOff x="-1288935" y="-261938"/>
            <a:chExt cx="9291698" cy="1124835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r="20807"/>
            <a:stretch/>
          </p:blipFill>
          <p:spPr>
            <a:xfrm>
              <a:off x="-1285875" y="-261938"/>
              <a:ext cx="9277986" cy="73818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rcRect r="7971"/>
            <a:stretch/>
          </p:blipFill>
          <p:spPr>
            <a:xfrm>
              <a:off x="-1288935" y="3518811"/>
              <a:ext cx="9291698" cy="7467601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2045935" y="2067907"/>
            <a:ext cx="1438275" cy="9617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160235" y="2502247"/>
            <a:ext cx="1438275" cy="9617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160235" y="3449493"/>
            <a:ext cx="1438275" cy="9617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55835" y="284901"/>
            <a:ext cx="882015" cy="8414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249134" y="2659743"/>
            <a:ext cx="4092575" cy="27078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089114" y="2170142"/>
            <a:ext cx="4092575" cy="27078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249133" y="3703916"/>
            <a:ext cx="4747897" cy="27078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401535" y="4228904"/>
            <a:ext cx="4189095" cy="901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611083" y="4416272"/>
            <a:ext cx="4163697" cy="86499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435516" y="2126215"/>
            <a:ext cx="907576" cy="39013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357253" y="255806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결재자 확인</a:t>
            </a:r>
            <a:endParaRPr lang="en-US" altLang="ko-KR" sz="16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차장</a:t>
            </a:r>
            <a:r>
              <a:rPr lang="en-US" altLang="ko-KR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부서장</a:t>
            </a:r>
            <a:r>
              <a:rPr lang="en-US" altLang="ko-KR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대표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435516" y="3202150"/>
            <a:ext cx="907576" cy="39013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57253" y="36340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결재수행</a:t>
            </a:r>
            <a:endParaRPr lang="en-US" altLang="ko-KR" sz="16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435516" y="4408312"/>
            <a:ext cx="907576" cy="3901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357253" y="4840166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결재완료 확인</a:t>
            </a:r>
            <a:endParaRPr lang="en-US" altLang="ko-KR" sz="16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차장</a:t>
            </a:r>
            <a:r>
              <a:rPr lang="en-US" altLang="ko-KR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부서장</a:t>
            </a:r>
            <a:r>
              <a:rPr lang="en-US" altLang="ko-KR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12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대표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435516" y="5484247"/>
            <a:ext cx="907576" cy="39013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insert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57253" y="591610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결재완료 반영</a:t>
            </a:r>
            <a:endParaRPr lang="en-US" altLang="ko-KR" sz="16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394227" y="4130718"/>
            <a:ext cx="14030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69957" y="141316"/>
            <a:ext cx="5419898" cy="65504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032937" y="5665125"/>
            <a:ext cx="637921" cy="45719"/>
          </a:xfrm>
          <a:custGeom>
            <a:avLst/>
            <a:gdLst>
              <a:gd name="connsiteX0" fmla="*/ 0 w 581891"/>
              <a:gd name="connsiteY0" fmla="*/ 0 h 0"/>
              <a:gd name="connsiteX1" fmla="*/ 581891 w 5818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891">
                <a:moveTo>
                  <a:pt x="0" y="0"/>
                </a:moveTo>
                <a:lnTo>
                  <a:pt x="581891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38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442362" y="276773"/>
            <a:ext cx="7258028" cy="5437513"/>
            <a:chOff x="1076347" y="282894"/>
            <a:chExt cx="6405108" cy="47985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347" y="282894"/>
              <a:ext cx="6405108" cy="4798529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270000" y="2420620"/>
              <a:ext cx="421640" cy="193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8740" y="3373120"/>
              <a:ext cx="5859780" cy="2763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77083" y="1027791"/>
            <a:ext cx="7258028" cy="5437513"/>
            <a:chOff x="3114675" y="1319213"/>
            <a:chExt cx="6846506" cy="51292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4675" y="1319213"/>
              <a:ext cx="6846506" cy="5129212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213225" y="3607435"/>
              <a:ext cx="421640" cy="193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472815" y="4666773"/>
              <a:ext cx="6197201" cy="2763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7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accent2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9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1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rgbClr val="6DB33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rgbClr val="6DB33F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4609" y="5163638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기준값에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대한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일괄갱신</a:t>
            </a:r>
            <a:endParaRPr lang="en-US" altLang="ko-KR" sz="1400" b="1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Loop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1068" y="4724558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Issue.2</a:t>
            </a:r>
            <a:endParaRPr lang="en-US" altLang="ko-KR" sz="2000" b="1" dirty="0" smtClean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33450" y="2250009"/>
            <a:ext cx="6515100" cy="2373973"/>
            <a:chOff x="857250" y="2250009"/>
            <a:chExt cx="6515100" cy="2373973"/>
          </a:xfrm>
        </p:grpSpPr>
        <p:pic>
          <p:nvPicPr>
            <p:cNvPr id="1026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864" y="2250009"/>
              <a:ext cx="2336486" cy="233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2250009"/>
              <a:ext cx="3956620" cy="2373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57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9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3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046" y="810927"/>
            <a:ext cx="6989244" cy="5236146"/>
          </a:xfrm>
          <a:prstGeom prst="rect">
            <a:avLst/>
          </a:prstGeom>
        </p:spPr>
      </p:pic>
      <p:pic>
        <p:nvPicPr>
          <p:cNvPr id="22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2819" y="667313"/>
            <a:ext cx="7303055" cy="5590611"/>
          </a:xfrm>
          <a:prstGeom prst="rect">
            <a:avLst/>
          </a:prstGeom>
          <a:noFill/>
          <a:ln w="38100">
            <a:solidFill>
              <a:srgbClr val="C25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62" y="2010010"/>
            <a:ext cx="6919488" cy="45097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4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962650" y="201130"/>
            <a:ext cx="2038350" cy="1385586"/>
            <a:chOff x="3676650" y="2590800"/>
            <a:chExt cx="3152775" cy="214312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rcRect l="27508" t="33992" r="27383" b="25079"/>
            <a:stretch/>
          </p:blipFill>
          <p:spPr>
            <a:xfrm>
              <a:off x="3676650" y="2590800"/>
              <a:ext cx="3152775" cy="2143126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867150" y="3095625"/>
              <a:ext cx="2828925" cy="4095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57625" y="3698795"/>
              <a:ext cx="1400176" cy="409575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281612" y="3698795"/>
              <a:ext cx="1400176" cy="409575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63810" y="3488648"/>
            <a:ext cx="749465" cy="10437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76794" y="2127520"/>
            <a:ext cx="1409806" cy="10437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210954" y="2003737"/>
            <a:ext cx="1270106" cy="10271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282173" y="3732703"/>
            <a:ext cx="780366" cy="11539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282172" y="4349155"/>
            <a:ext cx="656542" cy="113308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03359" y="2980163"/>
            <a:ext cx="234722" cy="18537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850353" y="4103601"/>
            <a:ext cx="1016797" cy="10437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686918" y="3488648"/>
            <a:ext cx="1016797" cy="10437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719010" y="3611733"/>
            <a:ext cx="2392739" cy="35068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719010" y="4226296"/>
            <a:ext cx="2392739" cy="35068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105015" y="4103601"/>
            <a:ext cx="749465" cy="10437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676794" y="2005535"/>
            <a:ext cx="1409806" cy="10437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868631" y="110052"/>
            <a:ext cx="2208569" cy="1575873"/>
          </a:xfrm>
          <a:prstGeom prst="rect">
            <a:avLst/>
          </a:prstGeom>
          <a:noFill/>
          <a:ln w="38100">
            <a:solidFill>
              <a:srgbClr val="C25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171575" y="723899"/>
            <a:ext cx="4697056" cy="45719"/>
          </a:xfrm>
          <a:custGeom>
            <a:avLst/>
            <a:gdLst>
              <a:gd name="connsiteX0" fmla="*/ 0 w 4629150"/>
              <a:gd name="connsiteY0" fmla="*/ 0 h 0"/>
              <a:gd name="connsiteX1" fmla="*/ 4629150 w 462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29150">
                <a:moveTo>
                  <a:pt x="0" y="0"/>
                </a:moveTo>
                <a:lnTo>
                  <a:pt x="4629150" y="0"/>
                </a:lnTo>
              </a:path>
            </a:pathLst>
          </a:custGeom>
          <a:noFill/>
          <a:ln w="38100">
            <a:solidFill>
              <a:srgbClr val="C25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39951" y="1923921"/>
            <a:ext cx="7145909" cy="46937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095375" y="5676900"/>
            <a:ext cx="542925" cy="0"/>
          </a:xfrm>
          <a:custGeom>
            <a:avLst/>
            <a:gdLst>
              <a:gd name="connsiteX0" fmla="*/ 0 w 542925"/>
              <a:gd name="connsiteY0" fmla="*/ 0 h 0"/>
              <a:gd name="connsiteX1" fmla="*/ 542925 w 542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>
                <a:moveTo>
                  <a:pt x="0" y="0"/>
                </a:moveTo>
                <a:lnTo>
                  <a:pt x="542925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7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accent2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9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1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rgbClr val="6DB33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rgbClr val="6DB33F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046" y="810927"/>
            <a:ext cx="6989244" cy="5236148"/>
          </a:xfrm>
          <a:prstGeom prst="rect">
            <a:avLst/>
          </a:prstGeom>
        </p:spPr>
      </p:pic>
      <p:pic>
        <p:nvPicPr>
          <p:cNvPr id="24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Oracle</a:t>
            </a:r>
            <a:endParaRPr lang="en-US" altLang="ko-KR" sz="1000" b="1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0"/>
            <a:ext cx="9144000" cy="2234018"/>
            <a:chOff x="0" y="0"/>
            <a:chExt cx="9144000" cy="2234018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2234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9567" y="476356"/>
              <a:ext cx="865757" cy="1560802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 flipH="1">
              <a:off x="3378292" y="366307"/>
              <a:ext cx="2630285" cy="1657350"/>
              <a:chOff x="2551223" y="2576511"/>
              <a:chExt cx="2630285" cy="16573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44100"/>
              <a:stretch/>
            </p:blipFill>
            <p:spPr>
              <a:xfrm>
                <a:off x="2551223" y="2624136"/>
                <a:ext cx="2630285" cy="1609725"/>
              </a:xfrm>
              <a:prstGeom prst="rect">
                <a:avLst/>
              </a:prstGeom>
            </p:spPr>
          </p:pic>
          <p:grpSp>
            <p:nvGrpSpPr>
              <p:cNvPr id="3" name="그룹 2"/>
              <p:cNvGrpSpPr/>
              <p:nvPr/>
            </p:nvGrpSpPr>
            <p:grpSpPr>
              <a:xfrm>
                <a:off x="3539531" y="2576511"/>
                <a:ext cx="1247082" cy="1609725"/>
                <a:chOff x="6096693" y="2624136"/>
                <a:chExt cx="1247082" cy="1609725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6715125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6096693" y="2624136"/>
                  <a:ext cx="628650" cy="16097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/>
          <p:cNvGrpSpPr/>
          <p:nvPr/>
        </p:nvGrpSpPr>
        <p:grpSpPr>
          <a:xfrm>
            <a:off x="0" y="4468036"/>
            <a:ext cx="9144000" cy="2389964"/>
            <a:chOff x="0" y="2234018"/>
            <a:chExt cx="9144000" cy="2389964"/>
          </a:xfrm>
        </p:grpSpPr>
        <p:sp>
          <p:nvSpPr>
            <p:cNvPr id="28" name="직사각형 27"/>
            <p:cNvSpPr/>
            <p:nvPr/>
          </p:nvSpPr>
          <p:spPr>
            <a:xfrm>
              <a:off x="0" y="2234018"/>
              <a:ext cx="9144000" cy="2389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26760" y="2830653"/>
              <a:ext cx="1083257" cy="144434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130894" y="2630598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00206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♪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9899" y="2805091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rgbClr val="C21B0F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♪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68904" y="2530022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solidFill>
                    <a:schemeClr val="accent6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♪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8598" y="2606675"/>
              <a:ext cx="5909979" cy="1651000"/>
              <a:chOff x="-1968922" y="2606675"/>
              <a:chExt cx="5909979" cy="165100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8957" y="2619375"/>
                <a:ext cx="1562100" cy="1638300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2091850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1755300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1418750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1082200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736178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399628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63078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-273472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-613250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-959272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-1295822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-1632372" y="2606675"/>
                <a:ext cx="574214" cy="1638300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5"/>
              <a:srcRect r="63241"/>
              <a:stretch/>
            </p:blipFill>
            <p:spPr>
              <a:xfrm>
                <a:off x="-1968922" y="2606675"/>
                <a:ext cx="574214" cy="1638300"/>
              </a:xfrm>
              <a:prstGeom prst="rect">
                <a:avLst/>
              </a:prstGeom>
            </p:spPr>
          </p:pic>
        </p:grpSp>
      </p:grpSp>
      <p:grpSp>
        <p:nvGrpSpPr>
          <p:cNvPr id="51" name="그룹 50"/>
          <p:cNvGrpSpPr/>
          <p:nvPr/>
        </p:nvGrpSpPr>
        <p:grpSpPr>
          <a:xfrm>
            <a:off x="-565150" y="2234018"/>
            <a:ext cx="9709150" cy="2234018"/>
            <a:chOff x="-565150" y="2234018"/>
            <a:chExt cx="9709150" cy="2234018"/>
          </a:xfrm>
        </p:grpSpPr>
        <p:sp>
          <p:nvSpPr>
            <p:cNvPr id="11" name="직사각형 10"/>
            <p:cNvSpPr/>
            <p:nvPr/>
          </p:nvSpPr>
          <p:spPr>
            <a:xfrm>
              <a:off x="0" y="2234018"/>
              <a:ext cx="9144000" cy="2234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9567" y="2692029"/>
              <a:ext cx="942975" cy="1409700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 flipH="1">
              <a:off x="-565150" y="2444379"/>
              <a:ext cx="6573727" cy="1657350"/>
              <a:chOff x="2551223" y="2576511"/>
              <a:chExt cx="6573727" cy="16573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4100"/>
              <a:stretch/>
            </p:blipFill>
            <p:spPr>
              <a:xfrm>
                <a:off x="2551223" y="2624136"/>
                <a:ext cx="2630285" cy="1609725"/>
              </a:xfrm>
              <a:prstGeom prst="rect">
                <a:avLst/>
              </a:prstGeom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3539531" y="2576511"/>
                <a:ext cx="5585419" cy="1609725"/>
                <a:chOff x="6096693" y="2624136"/>
                <a:chExt cx="5585419" cy="1609725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6715125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7343775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7951990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6096693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9191625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9820275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10428490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8573193" y="2624136"/>
                  <a:ext cx="628650" cy="1609725"/>
                </a:xfrm>
                <a:prstGeom prst="rect">
                  <a:avLst/>
                </a:prstGeom>
              </p:spPr>
            </p:pic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032" t="-2959" r="21608" b="2959"/>
                <a:stretch/>
              </p:blipFill>
              <p:spPr>
                <a:xfrm>
                  <a:off x="11053462" y="2624136"/>
                  <a:ext cx="628650" cy="160972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3" name="직사각형 52"/>
          <p:cNvSpPr/>
          <p:nvPr/>
        </p:nvSpPr>
        <p:spPr>
          <a:xfrm>
            <a:off x="0" y="0"/>
            <a:ext cx="9144000" cy="44680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50992" y="693265"/>
            <a:ext cx="2050561" cy="1218247"/>
            <a:chOff x="650992" y="693265"/>
            <a:chExt cx="2050561" cy="1218247"/>
          </a:xfrm>
        </p:grpSpPr>
        <p:sp>
          <p:nvSpPr>
            <p:cNvPr id="48" name="TextBox 47"/>
            <p:cNvSpPr txBox="1"/>
            <p:nvPr/>
          </p:nvSpPr>
          <p:spPr>
            <a:xfrm>
              <a:off x="650992" y="1172848"/>
              <a:ext cx="205056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단 </a:t>
              </a:r>
              <a:r>
                <a:rPr lang="en-US" altLang="ko-KR" sz="14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</a:t>
              </a:r>
              <a:r>
                <a:rPr lang="ko-KR" altLang="en-US" sz="14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회 서버 요청</a:t>
              </a:r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으로</a:t>
              </a:r>
              <a:endParaRPr lang="en-US" altLang="ko-KR" sz="14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업무 처리하기</a:t>
              </a:r>
              <a:endParaRPr lang="en-US" altLang="ko-KR" sz="14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MyBatis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API)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45327" y="693265"/>
              <a:ext cx="1261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85F8F7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Issue.3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62" y="1036128"/>
            <a:ext cx="3706634" cy="42825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129150" y="4628610"/>
            <a:ext cx="360175" cy="155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56374" y="3320886"/>
            <a:ext cx="326707" cy="471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73987" y="5726391"/>
            <a:ext cx="4750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API</a:t>
            </a:r>
            <a:r>
              <a:rPr lang="ko-KR" altLang="en-US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를 활용한 다중결재처리</a:t>
            </a:r>
            <a:endParaRPr lang="ko-KR" altLang="en-US" sz="2000" b="1" dirty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6179" y="1027791"/>
            <a:ext cx="3701963" cy="42909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5026533" y="1554525"/>
            <a:ext cx="399292" cy="4876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5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7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3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26210" y="5541116"/>
            <a:ext cx="84915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Issue</a:t>
            </a:r>
          </a:p>
          <a:p>
            <a:pPr algn="ctr">
              <a:lnSpc>
                <a:spcPct val="120000"/>
              </a:lnSpc>
            </a:pPr>
            <a:r>
              <a:rPr lang="ko-KR" altLang="en-US" sz="12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국가단위 </a:t>
            </a:r>
            <a:r>
              <a:rPr lang="en-US" altLang="ko-KR" sz="12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IT</a:t>
            </a:r>
            <a:r>
              <a:rPr lang="ko-KR" altLang="en-US" sz="12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산업 장려 </a:t>
            </a:r>
            <a:r>
              <a:rPr lang="en-US" altLang="ko-KR" sz="12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 IT </a:t>
            </a:r>
            <a:r>
              <a:rPr lang="ko-KR" altLang="en-US" sz="12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스타트업기업 증가</a:t>
            </a:r>
            <a:endParaRPr lang="en-US" altLang="ko-KR" sz="12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2996" y="1114631"/>
            <a:ext cx="5558009" cy="4207144"/>
            <a:chOff x="-646380" y="1146150"/>
            <a:chExt cx="5558009" cy="4207144"/>
          </a:xfrm>
        </p:grpSpPr>
        <p:pic>
          <p:nvPicPr>
            <p:cNvPr id="1026" name="Picture 2" descr="http://www.viethantimes.com/news/photo/201711/img_4840_2752_1738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5"/>
            <a:stretch/>
          </p:blipFill>
          <p:spPr bwMode="auto">
            <a:xfrm>
              <a:off x="-646379" y="1146150"/>
              <a:ext cx="5558008" cy="397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-646380" y="5122462"/>
              <a:ext cx="42978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[</a:t>
              </a:r>
              <a:r>
                <a:rPr lang="ko-KR" altLang="en-US" sz="600" b="1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이미지출처</a:t>
              </a:r>
              <a:r>
                <a:rPr lang="en-US" altLang="ko-KR" sz="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] http</a:t>
              </a:r>
              <a:r>
                <a:rPr lang="en-US" altLang="ko-KR" sz="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://www.viethantimes.com/news/articleView.html?idxno=4840</a:t>
              </a:r>
              <a:endParaRPr lang="ko-KR" altLang="en-US" sz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8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6756755" y="1052084"/>
            <a:ext cx="2254001" cy="2121968"/>
            <a:chOff x="3039553" y="637950"/>
            <a:chExt cx="5777806" cy="543935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9553" y="637950"/>
              <a:ext cx="5777806" cy="543935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4661880" y="3294785"/>
              <a:ext cx="3940234" cy="889461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61880" y="4184246"/>
              <a:ext cx="3940234" cy="399011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885438" y="4805462"/>
              <a:ext cx="840472" cy="16849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28456" y="4805462"/>
              <a:ext cx="840472" cy="16849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25" y="3425245"/>
            <a:ext cx="2245532" cy="91318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76" y="4062557"/>
            <a:ext cx="1144980" cy="6340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6756755" y="4777744"/>
            <a:ext cx="2254001" cy="1957264"/>
            <a:chOff x="4290752" y="2551345"/>
            <a:chExt cx="4621098" cy="4012734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752" y="2551345"/>
              <a:ext cx="4621098" cy="401273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5139070" y="4557712"/>
              <a:ext cx="1847850" cy="138113"/>
            </a:xfrm>
            <a:prstGeom prst="rect">
              <a:avLst/>
            </a:prstGeom>
            <a:solidFill>
              <a:srgbClr val="C2530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67658" y="3629024"/>
              <a:ext cx="1847850" cy="138113"/>
            </a:xfrm>
            <a:prstGeom prst="rect">
              <a:avLst/>
            </a:prstGeom>
            <a:solidFill>
              <a:srgbClr val="C2530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23038" y="5257798"/>
              <a:ext cx="3046714" cy="366714"/>
            </a:xfrm>
            <a:prstGeom prst="rect">
              <a:avLst/>
            </a:prstGeom>
            <a:solidFill>
              <a:srgbClr val="C2530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65500" y="823807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동일한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상태값만</a:t>
            </a:r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선택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5500" y="3203910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이벤트처리를 통한 데이터 전송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084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927" y="865579"/>
            <a:ext cx="5080072" cy="5869429"/>
          </a:xfrm>
          <a:prstGeom prst="rect">
            <a:avLst/>
          </a:prstGeom>
        </p:spPr>
      </p:pic>
      <p:pic>
        <p:nvPicPr>
          <p:cNvPr id="4098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20478" y="325833"/>
            <a:ext cx="5073766" cy="463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화면에서 넘기는 데이터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</a:t>
            </a:r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“inp-3,2,3”</a:t>
            </a:r>
            <a:endParaRPr lang="ko-KR" altLang="en-US" sz="1600" b="1" dirty="0">
              <a:solidFill>
                <a:schemeClr val="tx1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42434" y="890557"/>
            <a:ext cx="3724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Logic</a:t>
            </a:r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계층에서 </a:t>
            </a:r>
            <a:r>
              <a:rPr lang="en-US" altLang="ko-KR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String,Object</a:t>
            </a:r>
            <a:r>
              <a:rPr lang="en-US" altLang="ko-KR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형태로 변환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rgbClr val="6DB33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rgbClr val="6DB33F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20478" y="325833"/>
            <a:ext cx="5073766" cy="463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화면에서 넘기는 데이터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</a:t>
            </a:r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“inp-3,2,3”</a:t>
            </a:r>
            <a:endParaRPr lang="ko-KR" altLang="en-US" sz="1600" b="1" dirty="0">
              <a:solidFill>
                <a:schemeClr val="tx1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20478" y="5142179"/>
            <a:ext cx="4460976" cy="770473"/>
            <a:chOff x="1520478" y="3649920"/>
            <a:chExt cx="4460976" cy="770473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478" y="3649920"/>
              <a:ext cx="4460976" cy="770473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2974549" y="4029145"/>
              <a:ext cx="2961239" cy="155765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20478" y="1123887"/>
            <a:ext cx="5166703" cy="2855284"/>
            <a:chOff x="1520478" y="661175"/>
            <a:chExt cx="5166703" cy="2855284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0478" y="661175"/>
              <a:ext cx="5166703" cy="2855284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2329101" y="1288815"/>
              <a:ext cx="3771994" cy="262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51643" y="1912471"/>
              <a:ext cx="4335538" cy="840845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351643" y="2886778"/>
              <a:ext cx="2385673" cy="26925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792000" y="1162033"/>
              <a:ext cx="1097035" cy="125469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282978" y="1473742"/>
            <a:ext cx="2737198" cy="7843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문자열을 배열로 변환</a:t>
            </a:r>
            <a:endParaRPr lang="en-US" altLang="ko-KR" sz="1600" b="1" dirty="0" smtClean="0">
              <a:solidFill>
                <a:schemeClr val="accent4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Words[] = [inp-3,2,3]</a:t>
            </a:r>
            <a:endParaRPr lang="ko-KR" altLang="en-US" sz="1600" b="1" dirty="0">
              <a:solidFill>
                <a:schemeClr val="tx1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82978" y="3291503"/>
            <a:ext cx="2737198" cy="1470023"/>
          </a:xfrm>
          <a:prstGeom prst="rect">
            <a:avLst/>
          </a:prstGeom>
          <a:solidFill>
            <a:srgbClr val="206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배열을</a:t>
            </a:r>
            <a:endParaRPr lang="en-US" altLang="ko-KR" sz="16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  <a:r>
              <a:rPr lang="ko-KR" altLang="en-US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로 변환</a:t>
            </a:r>
            <a:endParaRPr lang="en-US" altLang="ko-KR" sz="16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 [{</a:t>
            </a:r>
            <a:r>
              <a:rPr lang="en-US" altLang="ko-KR" sz="1600" b="1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</a:t>
            </a:r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np-3,2,10}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,{inp-3,3,10}]</a:t>
            </a:r>
            <a:endParaRPr lang="ko-KR" altLang="en-US" sz="1600" b="1" dirty="0">
              <a:solidFill>
                <a:schemeClr val="tx1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42434" y="4853529"/>
            <a:ext cx="3724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Logic</a:t>
            </a:r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계층에서 </a:t>
            </a:r>
            <a:r>
              <a:rPr lang="en-US" altLang="ko-KR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String,Object</a:t>
            </a:r>
            <a:r>
              <a:rPr lang="en-US" altLang="ko-KR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  <a:r>
              <a:rPr lang="ko-KR" altLang="en-US" sz="1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형태로 변환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282978" y="5147641"/>
            <a:ext cx="2737198" cy="1470023"/>
          </a:xfrm>
          <a:prstGeom prst="rect">
            <a:avLst/>
          </a:prstGeom>
          <a:solidFill>
            <a:srgbClr val="441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배열을</a:t>
            </a:r>
            <a:endParaRPr lang="en-US" altLang="ko-KR" sz="16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  <a:r>
              <a:rPr lang="ko-KR" altLang="en-US" sz="16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로 변환</a:t>
            </a:r>
            <a:endParaRPr lang="en-US" altLang="ko-KR" sz="16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 [{</a:t>
            </a:r>
            <a:r>
              <a:rPr lang="en-US" altLang="ko-KR" sz="1600" b="1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</a:t>
            </a:r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np-3,2,10}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,{inp-3,3,10}]</a:t>
            </a:r>
            <a:endParaRPr lang="ko-KR" altLang="en-US" sz="1600" b="1" dirty="0">
              <a:solidFill>
                <a:schemeClr val="tx1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4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6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3976148" y="4119023"/>
            <a:ext cx="1744154" cy="800100"/>
          </a:xfrm>
          <a:prstGeom prst="bentConnector3">
            <a:avLst>
              <a:gd name="adj1" fmla="val 58192"/>
            </a:avLst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084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098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accent2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7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0478" y="306838"/>
            <a:ext cx="5737572" cy="735012"/>
          </a:xfrm>
          <a:prstGeom prst="rect">
            <a:avLst/>
          </a:prstGeom>
          <a:solidFill>
            <a:srgbClr val="441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배열을 </a:t>
            </a:r>
            <a:r>
              <a:rPr lang="en-US" altLang="ko-KR" sz="16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  <a:r>
              <a:rPr lang="ko-KR" altLang="en-US" sz="16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로 변환</a:t>
            </a:r>
            <a:endParaRPr lang="en-US" altLang="ko-KR" sz="1600" b="1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 = [{inp-3,2,10}, {inp-3,3,10}]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520478" y="1167843"/>
            <a:ext cx="7439290" cy="2765567"/>
            <a:chOff x="196850" y="354012"/>
            <a:chExt cx="8818226" cy="327818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850" y="354012"/>
              <a:ext cx="8818226" cy="3278188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4799649" y="948713"/>
              <a:ext cx="1620201" cy="232387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42650" y="2098207"/>
              <a:ext cx="581976" cy="187793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89442" y="2088286"/>
              <a:ext cx="1237410" cy="207633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3799142" y="2474577"/>
              <a:ext cx="1230058" cy="188997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641141" y="2847306"/>
              <a:ext cx="1237410" cy="207633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903076" y="3055633"/>
              <a:ext cx="1311861" cy="174455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184533" y="2098208"/>
              <a:ext cx="248315" cy="1353183"/>
            </a:xfrm>
            <a:prstGeom prst="roundRect">
              <a:avLst/>
            </a:prstGeom>
            <a:solidFill>
              <a:srgbClr val="8E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3814666" y="674344"/>
            <a:ext cx="1511079" cy="249581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500798" y="674344"/>
            <a:ext cx="1511079" cy="249581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353714" y="4034251"/>
            <a:ext cx="4233392" cy="2604649"/>
          </a:xfrm>
          <a:prstGeom prst="rect">
            <a:avLst/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ko-KR" sz="1600" b="1" dirty="0" smtClean="0">
                <a:solidFill>
                  <a:prstClr val="whit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List&lt;Map&lt;</a:t>
            </a:r>
            <a:r>
              <a:rPr lang="en-US" altLang="ko-KR" sz="1600" b="1" dirty="0" err="1" smtClean="0">
                <a:solidFill>
                  <a:prstClr val="whit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S,O</a:t>
            </a:r>
            <a:r>
              <a:rPr lang="en-US" altLang="ko-KR" sz="1600" b="1" dirty="0" smtClean="0">
                <a:solidFill>
                  <a:prstClr val="whit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&gt;&gt;</a:t>
            </a:r>
            <a:r>
              <a:rPr lang="ko-KR" altLang="en-US" sz="1600" b="1" dirty="0" smtClean="0">
                <a:solidFill>
                  <a:prstClr val="whit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으로 생성된 </a:t>
            </a:r>
            <a:r>
              <a:rPr lang="en-US" altLang="ko-KR" sz="1600" b="1" dirty="0" smtClean="0">
                <a:solidFill>
                  <a:prstClr val="whit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</a:t>
            </a:r>
            <a:r>
              <a:rPr lang="ko-KR" altLang="en-US" sz="1600" b="1" dirty="0" smtClean="0">
                <a:solidFill>
                  <a:prstClr val="whit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구문</a:t>
            </a:r>
            <a:endParaRPr lang="en-US" altLang="ko-KR" sz="1600" b="1" dirty="0" smtClean="0">
              <a:solidFill>
                <a:prstClr val="white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0"/>
            <a:endParaRPr lang="en-US" altLang="ko-KR" sz="10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UPDATE 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`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eq_purc_list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`</a:t>
            </a: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SET outcome = </a:t>
            </a:r>
            <a:r>
              <a:rPr lang="en-US" altLang="ko-KR" sz="1000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‘inp-3’</a:t>
            </a:r>
            <a:endParaRPr lang="en-US" altLang="ko-KR" sz="1000" b="1" u="sng" dirty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,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sign_date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DATE_FORMAT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(now(), '%Y-%m-%d')</a:t>
            </a:r>
            <a:endParaRPr lang="en-US" altLang="ko-KR" sz="1000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ko-KR" altLang="en-US" sz="1000" dirty="0">
                <a:latin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WHERE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eq_pno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altLang="ko-KR" sz="1000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endParaRPr lang="en-US" altLang="ko-KR" sz="1000" b="1" dirty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AND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sign_eno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altLang="ko-KR" sz="1000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</a:t>
            </a:r>
          </a:p>
          <a:p>
            <a:r>
              <a:rPr lang="en-US" altLang="ko-KR" sz="1000" b="1" u="sng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endParaRPr lang="en-US" altLang="ko-KR" sz="1000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UPDATE `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eq_purc_list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`</a:t>
            </a: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SET outcome = </a:t>
            </a:r>
            <a:r>
              <a:rPr lang="en-US" altLang="ko-KR" sz="1000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‘inp-3’</a:t>
            </a:r>
            <a:endParaRPr lang="en-US" altLang="ko-KR" sz="1000" b="1" u="sng" dirty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,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sign_date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DATE_FORMAT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(now(), '%Y-%m-%d')</a:t>
            </a:r>
            <a:endParaRPr lang="en-US" altLang="ko-KR" sz="1000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ko-KR" altLang="en-US" sz="1000" dirty="0">
                <a:latin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WHERE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eq_pno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altLang="ko-KR" sz="1000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endParaRPr lang="en-US" altLang="ko-KR" sz="1000" b="1" dirty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AND </a:t>
            </a:r>
            <a:r>
              <a:rPr lang="en-US" altLang="ko-KR" sz="1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sign_eno</a:t>
            </a:r>
            <a:r>
              <a:rPr lang="en-US" altLang="ko-KR" sz="1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altLang="ko-KR" sz="1000" dirty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</a:t>
            </a:r>
          </a:p>
          <a:p>
            <a:r>
              <a:rPr lang="en-US" altLang="ko-KR" sz="1000" b="1" u="sng" dirty="0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  <a:endParaRPr lang="en-US" altLang="ko-KR" sz="1000" dirty="0" smtClean="0">
              <a:solidFill>
                <a:srgbClr val="FFFF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60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682" y="4724663"/>
            <a:ext cx="1124402" cy="11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7726718" y="5821548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rgbClr val="648BA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</a:t>
            </a:r>
            <a:endParaRPr lang="en-US" altLang="ko-KR" sz="1000" b="1" dirty="0">
              <a:solidFill>
                <a:srgbClr val="648BA9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아래쪽 화살표 6"/>
          <p:cNvSpPr/>
          <p:nvPr/>
        </p:nvSpPr>
        <p:spPr>
          <a:xfrm rot="16200000">
            <a:off x="6902954" y="5092733"/>
            <a:ext cx="399292" cy="48768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333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084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3" y="5286864"/>
            <a:ext cx="854845" cy="8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7220" y="606366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</a:p>
          <a:p>
            <a:pPr algn="ctr"/>
            <a:r>
              <a:rPr lang="en-US" altLang="ko-KR" sz="1000" b="1" dirty="0" smtClean="0">
                <a:solidFill>
                  <a:schemeClr val="accent5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</a:t>
            </a:r>
            <a:endParaRPr lang="en-US" altLang="ko-KR" sz="1000" b="1" dirty="0">
              <a:solidFill>
                <a:schemeClr val="accent5">
                  <a:lumMod val="7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098" name="Picture 2" descr="mybati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7628" r="15897" b="21218"/>
          <a:stretch/>
        </p:blipFill>
        <p:spPr bwMode="auto">
          <a:xfrm>
            <a:off x="234717" y="3646996"/>
            <a:ext cx="864062" cy="7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1482" y="4401342"/>
            <a:ext cx="85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ORM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err="1" smtClean="0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endParaRPr lang="en-US" altLang="ko-KR" sz="1000" b="1" dirty="0">
              <a:solidFill>
                <a:schemeClr val="accent2">
                  <a:lumMod val="5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9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248946" y="306838"/>
            <a:ext cx="854723" cy="7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51222" y="1013668"/>
            <a:ext cx="1031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VIEW</a:t>
            </a:r>
          </a:p>
          <a:p>
            <a:pPr algn="ctr"/>
            <a:r>
              <a:rPr lang="en-US" altLang="ko-KR" sz="1000" b="1" dirty="0" smtClean="0">
                <a:solidFill>
                  <a:srgbClr val="C25308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Web-Browser</a:t>
            </a:r>
            <a:endParaRPr lang="ko-KR" altLang="en-US" sz="1000" b="1" dirty="0" smtClean="0">
              <a:solidFill>
                <a:srgbClr val="C25308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249550" y="1990960"/>
            <a:ext cx="854119" cy="8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43583" y="2783926"/>
            <a:ext cx="646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MVC</a:t>
            </a:r>
            <a:endParaRPr lang="en-US" altLang="ko-KR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000" b="1" dirty="0" smtClean="0">
                <a:solidFill>
                  <a:srgbClr val="6DB33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endParaRPr lang="en-US" altLang="ko-KR" sz="1000" b="1" dirty="0">
              <a:solidFill>
                <a:srgbClr val="6DB33F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362" y="1036128"/>
            <a:ext cx="3706634" cy="42825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179" y="1036128"/>
            <a:ext cx="3701963" cy="42825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129150" y="4628610"/>
            <a:ext cx="360175" cy="155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34753" y="3312573"/>
            <a:ext cx="326707" cy="471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56374" y="3312573"/>
            <a:ext cx="326707" cy="471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5026533" y="1554525"/>
            <a:ext cx="399292" cy="4876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73987" y="5726391"/>
            <a:ext cx="4750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API</a:t>
            </a:r>
            <a:r>
              <a:rPr lang="ko-KR" altLang="en-US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를 활용한 다중결재처리</a:t>
            </a:r>
            <a:endParaRPr lang="ko-KR" altLang="en-US" sz="2000" b="1" dirty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44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7208" y="5163638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왜 비용을 따져야 하는가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25513" y="472455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</a:t>
            </a:r>
            <a:r>
              <a:rPr lang="ko-KR" altLang="en-US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와 </a:t>
            </a:r>
            <a:r>
              <a:rPr lang="ko-KR" altLang="en-US" sz="2000" b="1" dirty="0" err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네트웍속도</a:t>
            </a:r>
            <a:endParaRPr lang="en-US" altLang="ko-KR" sz="2000" b="1" dirty="0" smtClean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028" name="Picture 4" descr="data.p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369" y="1993494"/>
            <a:ext cx="3981278" cy="26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2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44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7" name="Picture 12" descr="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78" y="2758816"/>
            <a:ext cx="1333627" cy="13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52154" y="3196701"/>
            <a:ext cx="2039692" cy="419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85" y="2811144"/>
            <a:ext cx="1196434" cy="12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53403" y="2811144"/>
            <a:ext cx="1196434" cy="12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807575" y="3231843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12.8GB/s</a:t>
            </a:r>
            <a:endParaRPr lang="ko-KR" altLang="en-US" sz="1600" b="1" dirty="0" smtClean="0">
              <a:solidFill>
                <a:schemeClr val="accent2">
                  <a:lumMod val="7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46547" y="325754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12.8GB/s</a:t>
            </a:r>
            <a:endParaRPr lang="ko-KR" altLang="en-US" sz="1400" b="1" dirty="0" smtClean="0">
              <a:solidFill>
                <a:schemeClr val="accent2">
                  <a:lumMod val="7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6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361397" y="2759861"/>
            <a:ext cx="1461483" cy="12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552154" y="3196701"/>
            <a:ext cx="2039693" cy="0"/>
          </a:xfrm>
          <a:prstGeom prst="line">
            <a:avLst/>
          </a:prstGeom>
          <a:ln w="19050">
            <a:solidFill>
              <a:srgbClr val="00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552154" y="3615801"/>
            <a:ext cx="2039693" cy="0"/>
          </a:xfrm>
          <a:prstGeom prst="line">
            <a:avLst/>
          </a:prstGeom>
          <a:ln w="19050">
            <a:solidFill>
              <a:srgbClr val="00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42663" y="3262620"/>
            <a:ext cx="125867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100Mbs LAN</a:t>
            </a:r>
            <a:endParaRPr lang="ko-KR" altLang="en-US" sz="1400" b="1" dirty="0" smtClean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884775" y="2861704"/>
            <a:ext cx="1393671" cy="26008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87639" y="4073907"/>
            <a:ext cx="27879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100MBs = 12.5MB/s = 0.01GB/s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64119" y="2538177"/>
            <a:ext cx="14157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206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0.01GB/s</a:t>
            </a:r>
            <a:endParaRPr lang="ko-KR" altLang="en-US" sz="2000" b="1" dirty="0" smtClean="0">
              <a:solidFill>
                <a:srgbClr val="00206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3884775" y="3708274"/>
            <a:ext cx="1393671" cy="26008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272355" y="5163638"/>
            <a:ext cx="45993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요청회수와</a:t>
            </a:r>
            <a:r>
              <a:rPr lang="ko-KR" altLang="en-US" sz="14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전송데이터량의</a:t>
            </a:r>
            <a:r>
              <a:rPr lang="ko-KR" altLang="en-US" sz="14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감소는 필수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!</a:t>
            </a:r>
          </a:p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전송데이터량을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줄일 수 없다면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요청회수감소만으로 높은 성능향상을 꾀할 수 있다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altLang="ko-KR" sz="1400" b="1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40514" y="4724558"/>
            <a:ext cx="5262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네트웍 </a:t>
            </a:r>
            <a:r>
              <a:rPr lang="ko-KR" altLang="en-US" sz="2000" b="1" dirty="0" err="1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전송속도와</a:t>
            </a:r>
            <a:r>
              <a:rPr lang="ko-KR" altLang="en-US" sz="2000" b="1" dirty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2000" b="1" dirty="0" err="1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전송데이터량의</a:t>
            </a:r>
            <a:r>
              <a:rPr lang="ko-KR" altLang="en-US" sz="2000" b="1" dirty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부조화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4787" y="398773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DDR3 1600Mhz</a:t>
            </a:r>
            <a:endParaRPr lang="ko-KR" altLang="en-US" sz="2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9307" y="1691518"/>
            <a:ext cx="6545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초당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RAM 1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개로 생산되는 최대 데이터 </a:t>
            </a:r>
            <a:r>
              <a:rPr lang="ko-KR" alt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약 </a:t>
            </a:r>
            <a:r>
              <a:rPr lang="en-US" altLang="ko-K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12.8GB</a:t>
            </a:r>
            <a:endParaRPr lang="en-US" altLang="ko-KR" sz="2000" b="1" dirty="0">
              <a:solidFill>
                <a:schemeClr val="accent2">
                  <a:lumMod val="60000"/>
                  <a:lumOff val="4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34932" y="864059"/>
            <a:ext cx="5474136" cy="729008"/>
            <a:chOff x="2234948" y="485889"/>
            <a:chExt cx="5474136" cy="729008"/>
          </a:xfrm>
        </p:grpSpPr>
        <p:sp>
          <p:nvSpPr>
            <p:cNvPr id="23" name="TextBox 22"/>
            <p:cNvSpPr txBox="1"/>
            <p:nvPr/>
          </p:nvSpPr>
          <p:spPr>
            <a:xfrm>
              <a:off x="2234948" y="485889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</a:t>
              </a:r>
              <a:r>
                <a:rPr lang="ko-KR" altLang="en-US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초당 </a:t>
              </a:r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16</a:t>
              </a:r>
              <a:r>
                <a:rPr lang="ko-KR" altLang="en-US" sz="1200" b="1" dirty="0" err="1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억회</a:t>
              </a:r>
              <a:endParaRPr lang="en-US" altLang="ko-KR" sz="1200" b="1" dirty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64Bit</a:t>
              </a:r>
            </a:p>
            <a:p>
              <a:pPr algn="ctr"/>
              <a:r>
                <a:rPr lang="ko-KR" altLang="en-US" sz="1200" b="1" dirty="0" err="1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자료생산</a:t>
              </a:r>
              <a:endParaRPr lang="ko-KR" altLang="en-US" sz="12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00708" y="512330"/>
              <a:ext cx="182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RAM 1</a:t>
              </a:r>
              <a:r>
                <a:rPr lang="ko-KR" altLang="en-US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회 접속</a:t>
              </a:r>
              <a:endParaRPr lang="en-US" altLang="ko-KR" sz="12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소요시간 </a:t>
              </a:r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</a:t>
              </a:r>
              <a:r>
                <a:rPr lang="ko-KR" altLang="en-US" sz="12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나노 초</a:t>
              </a:r>
              <a:endParaRPr lang="en-US" altLang="ko-KR" sz="12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(0.000000000625</a:t>
              </a:r>
              <a:r>
                <a:rPr lang="ko-KR" altLang="en-US" sz="12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초</a:t>
              </a:r>
              <a:r>
                <a:rPr lang="en-US" altLang="ko-KR" sz="12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)</a:t>
              </a:r>
              <a:endParaRPr lang="ko-KR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46449" y="485889"/>
              <a:ext cx="1662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</a:t>
              </a:r>
              <a:r>
                <a:rPr lang="ko-KR" alt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초 </a:t>
              </a:r>
              <a:r>
                <a:rPr lang="ko-KR" altLang="en-US" sz="1600" b="1" dirty="0" err="1" smtClean="0">
                  <a:solidFill>
                    <a:schemeClr val="accent2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생성자료양</a:t>
              </a:r>
              <a:endPara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46449" y="707066"/>
              <a:ext cx="163217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8Byte x </a:t>
              </a:r>
              <a:r>
                <a:rPr lang="en-US" altLang="ko-KR" sz="9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1,600,000,000</a:t>
              </a:r>
            </a:p>
            <a:p>
              <a:r>
                <a:rPr lang="en-US" altLang="ko-KR" sz="9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= 12,800,000,000</a:t>
              </a:r>
            </a:p>
            <a:p>
              <a:r>
                <a:rPr lang="en-US" altLang="ko-KR" sz="9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= 12800MB/s</a:t>
              </a:r>
            </a:p>
          </p:txBody>
        </p:sp>
        <p:sp>
          <p:nvSpPr>
            <p:cNvPr id="30" name="십자형 29"/>
            <p:cNvSpPr/>
            <p:nvPr/>
          </p:nvSpPr>
          <p:spPr>
            <a:xfrm rot="18900000">
              <a:off x="3416257" y="717309"/>
              <a:ext cx="245289" cy="245289"/>
            </a:xfrm>
            <a:prstGeom prst="plus">
              <a:avLst>
                <a:gd name="adj" fmla="val 4668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5612367" y="813036"/>
              <a:ext cx="263047" cy="63817"/>
              <a:chOff x="6785349" y="4288432"/>
              <a:chExt cx="263047" cy="63817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6785349" y="4288432"/>
                <a:ext cx="263047" cy="0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6785349" y="4352249"/>
                <a:ext cx="263047" cy="0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/>
          <p:cNvGrpSpPr/>
          <p:nvPr/>
        </p:nvGrpSpPr>
        <p:grpSpPr>
          <a:xfrm>
            <a:off x="7342982" y="2658240"/>
            <a:ext cx="1194936" cy="746835"/>
            <a:chOff x="2938944" y="2421048"/>
            <a:chExt cx="3266112" cy="2041320"/>
          </a:xfrm>
        </p:grpSpPr>
        <p:pic>
          <p:nvPicPr>
            <p:cNvPr id="43" name="Picture 2" descr="ram.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944" y="2421048"/>
              <a:ext cx="3266112" cy="2041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 rot="20094877">
              <a:off x="3534647" y="3526485"/>
              <a:ext cx="723157" cy="232590"/>
            </a:xfrm>
            <a:prstGeom prst="rect">
              <a:avLst/>
            </a:prstGeom>
            <a:solidFill>
              <a:srgbClr val="252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20094877">
              <a:off x="5063729" y="2636263"/>
              <a:ext cx="379847" cy="129261"/>
            </a:xfrm>
            <a:prstGeom prst="rect">
              <a:avLst/>
            </a:prstGeom>
            <a:solidFill>
              <a:srgbClr val="252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20094877">
              <a:off x="4784120" y="2825890"/>
              <a:ext cx="1031454" cy="363113"/>
            </a:xfrm>
            <a:prstGeom prst="rect">
              <a:avLst/>
            </a:prstGeom>
            <a:solidFill>
              <a:srgbClr val="252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26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4837" y="5163638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업무수행을 위한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비용고찰</a:t>
            </a:r>
            <a:endParaRPr lang="en-US" altLang="ko-KR" sz="14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일반 </a:t>
            </a:r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문과 프로시저</a:t>
            </a:r>
            <a:endParaRPr lang="en-US" altLang="ko-KR" sz="14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2453" y="4724558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vs</a:t>
            </a:r>
            <a:r>
              <a:rPr lang="en-US" altLang="ko-KR" sz="2000" b="1" dirty="0" err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Procedure</a:t>
            </a:r>
            <a:endParaRPr lang="en-US" altLang="ko-KR" sz="2000" b="1" dirty="0" smtClean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82" y="2524935"/>
            <a:ext cx="1856118" cy="18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7578"/>
          <a:stretch/>
        </p:blipFill>
        <p:spPr bwMode="auto">
          <a:xfrm>
            <a:off x="1390650" y="2524936"/>
            <a:ext cx="2181491" cy="18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°ê²°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41" y="2443410"/>
            <a:ext cx="2238109" cy="167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oom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862" y="2620087"/>
            <a:ext cx="1871875" cy="11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4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56914"/>
            <a:chOff x="2085977" y="2349194"/>
            <a:chExt cx="4972048" cy="1756914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Realize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77054" y="3782943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시</a:t>
              </a:r>
              <a:r>
                <a:rPr lang="ko-KR" altLang="en-US" sz="1500" b="1" dirty="0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연</a:t>
              </a:r>
              <a:endParaRPr lang="ko-KR" altLang="en-US" sz="1500" b="1" dirty="0" smtClean="0">
                <a:solidFill>
                  <a:srgbClr val="1C8C8C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6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/>
          <p:nvPr/>
        </p:nvCxnSpPr>
        <p:spPr>
          <a:xfrm flipV="1">
            <a:off x="4551739" y="2945824"/>
            <a:ext cx="2801388" cy="1056903"/>
          </a:xfrm>
          <a:prstGeom prst="line">
            <a:avLst/>
          </a:prstGeom>
          <a:ln w="3556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1776563" y="2929121"/>
            <a:ext cx="2775179" cy="1073605"/>
          </a:xfrm>
          <a:prstGeom prst="line">
            <a:avLst/>
          </a:prstGeom>
          <a:ln w="3556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00349" y="2269609"/>
            <a:ext cx="1352428" cy="1352428"/>
          </a:xfrm>
          <a:prstGeom prst="ellipse">
            <a:avLst/>
          </a:prstGeom>
          <a:solidFill>
            <a:srgbClr val="1C8C8C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155202" y="2459450"/>
            <a:ext cx="2793076" cy="2793076"/>
          </a:xfrm>
          <a:prstGeom prst="ellipse">
            <a:avLst/>
          </a:prstGeom>
          <a:solidFill>
            <a:srgbClr val="29D1CD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650703" y="2236204"/>
            <a:ext cx="1385832" cy="1385835"/>
          </a:xfrm>
          <a:prstGeom prst="ellipse">
            <a:avLst/>
          </a:prstGeom>
          <a:solidFill>
            <a:srgbClr val="1C8C8C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33307" y="2137555"/>
            <a:ext cx="3436864" cy="3436864"/>
          </a:xfrm>
          <a:prstGeom prst="ellipse">
            <a:avLst/>
          </a:prstGeom>
          <a:noFill/>
          <a:ln w="101600" cap="flat">
            <a:solidFill>
              <a:srgbClr val="29D1CD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924423" y="2093682"/>
            <a:ext cx="1704283" cy="1704283"/>
          </a:xfrm>
          <a:prstGeom prst="ellipse">
            <a:avLst/>
          </a:prstGeom>
          <a:noFill/>
          <a:ln w="38100" cap="flat" cmpd="sng">
            <a:solidFill>
              <a:srgbClr val="29D1CD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467685" y="2053187"/>
            <a:ext cx="1751868" cy="1751871"/>
          </a:xfrm>
          <a:prstGeom prst="ellipse">
            <a:avLst/>
          </a:prstGeom>
          <a:noFill/>
          <a:ln w="38100" cap="flat" cmpd="sng">
            <a:solidFill>
              <a:srgbClr val="29D1CD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5002" y="1089417"/>
            <a:ext cx="4593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35BDB2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시연</a:t>
            </a:r>
            <a:r>
              <a:rPr lang="en-US" altLang="ko-KR" sz="4000" b="1" dirty="0" smtClean="0">
                <a:solidFill>
                  <a:srgbClr val="35BDB2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,</a:t>
            </a:r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ko-KR" altLang="en-US" sz="4000" b="1" dirty="0" smtClean="0">
                <a:solidFill>
                  <a:srgbClr val="35BDB2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시작합니다</a:t>
            </a:r>
            <a:r>
              <a:rPr lang="en-US" altLang="ko-KR" sz="4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!</a:t>
            </a:r>
            <a:endParaRPr lang="ko-KR" altLang="en-US" sz="4000" b="1" dirty="0" smtClean="0">
              <a:solidFill>
                <a:srgbClr val="35BDB2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4575" y="2874359"/>
            <a:ext cx="1857360" cy="1233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09" y="4145488"/>
            <a:ext cx="2021259" cy="4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385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mph" presetSubtype="0" fill="remove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5" dur="6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43200000">
                                      <p:cBhvr>
                                        <p:cTn id="30" dur="8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56914"/>
            <a:chOff x="2085977" y="2349194"/>
            <a:chExt cx="4972048" cy="1756914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Episode:Errors</a:t>
              </a:r>
              <a:endParaRPr lang="ko-KR" alt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77054" y="3782943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난제극복</a:t>
              </a:r>
              <a:endParaRPr lang="ko-KR" altLang="en-US" sz="1500" b="1" dirty="0" smtClean="0">
                <a:solidFill>
                  <a:srgbClr val="1C8C8C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8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mblogthumb4.phinf.naver.net/20131226_247/fitsys1_1388032255559edtEb_JPEG/erp.jpg?type=w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9"/>
          <a:stretch/>
        </p:blipFill>
        <p:spPr bwMode="auto">
          <a:xfrm>
            <a:off x="1792996" y="1114631"/>
            <a:ext cx="5558009" cy="39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6210" y="5541116"/>
            <a:ext cx="84915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Demand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ERP </a:t>
            </a:r>
            <a:r>
              <a:rPr lang="ko-KR" altLang="en-US" sz="12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시스템 수요 증대 예상</a:t>
            </a:r>
            <a:endParaRPr lang="en-US" altLang="ko-KR" sz="12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95" y="5088684"/>
            <a:ext cx="5558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ko-KR" altLang="en-US" sz="600" b="1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이미지출처</a:t>
            </a:r>
            <a:r>
              <a:rPr lang="en-US" altLang="ko-KR" sz="6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 http://mblogthumb4.phinf.naver.net/20131226_247/fitsys1_1388032255559edtEb_JPEG/erp.jpg?type=w2</a:t>
            </a:r>
            <a:endParaRPr lang="ko-KR" altLang="en-US" sz="600" smtClean="0">
              <a:solidFill>
                <a:schemeClr val="tx1">
                  <a:lumMod val="85000"/>
                  <a:lumOff val="1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6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877CF2E-2CED-48A4-9BB5-DF702C446F62}"/>
              </a:ext>
            </a:extLst>
          </p:cNvPr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7E2431-FBB6-42B4-A2A7-3A8E880C81C4}"/>
              </a:ext>
            </a:extLst>
          </p:cNvPr>
          <p:cNvSpPr txBox="1"/>
          <p:nvPr/>
        </p:nvSpPr>
        <p:spPr>
          <a:xfrm>
            <a:off x="3261410" y="5163638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UTF-8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의 반전과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RefCursor</a:t>
            </a:r>
            <a:endParaRPr lang="en-US" altLang="ko-KR" sz="14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9E2DAC-A5A4-4F55-AC82-700FAC9D0431}"/>
              </a:ext>
            </a:extLst>
          </p:cNvPr>
          <p:cNvSpPr txBox="1"/>
          <p:nvPr/>
        </p:nvSpPr>
        <p:spPr>
          <a:xfrm>
            <a:off x="3274215" y="4724558"/>
            <a:ext cx="2595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DataBase</a:t>
            </a:r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2000" b="1" dirty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이관작업</a:t>
            </a:r>
            <a:endParaRPr lang="en-US" altLang="ko-KR" sz="2000" b="1" dirty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45172" y="2956598"/>
            <a:ext cx="6119225" cy="1126365"/>
            <a:chOff x="1545172" y="2956598"/>
            <a:chExt cx="6119225" cy="1126365"/>
          </a:xfrm>
        </p:grpSpPr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xmlns="" id="{B440539E-29B0-4580-B658-EB58C953D3AC}"/>
                </a:ext>
              </a:extLst>
            </p:cNvPr>
            <p:cNvSpPr/>
            <p:nvPr/>
          </p:nvSpPr>
          <p:spPr>
            <a:xfrm rot="16200000">
              <a:off x="3633614" y="3079175"/>
              <a:ext cx="640879" cy="69964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5" name="Picture 6" descr="oracl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018" y="2956598"/>
              <a:ext cx="1107379" cy="1107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172" y="2956598"/>
              <a:ext cx="1655416" cy="112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191" y="2956598"/>
              <a:ext cx="1473186" cy="11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62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4760032" y="1281716"/>
            <a:ext cx="0" cy="4494222"/>
          </a:xfrm>
          <a:prstGeom prst="line">
            <a:avLst/>
          </a:prstGeom>
          <a:ln w="12700">
            <a:solidFill>
              <a:srgbClr val="1C8C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8257" y="474981"/>
            <a:ext cx="7855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Setting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시점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 중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주차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333730" y="1281716"/>
            <a:ext cx="2916874" cy="4324527"/>
            <a:chOff x="1333730" y="1281716"/>
            <a:chExt cx="2916874" cy="4324527"/>
          </a:xfrm>
        </p:grpSpPr>
        <p:sp>
          <p:nvSpPr>
            <p:cNvPr id="18" name="직사각형 17"/>
            <p:cNvSpPr/>
            <p:nvPr/>
          </p:nvSpPr>
          <p:spPr>
            <a:xfrm>
              <a:off x="1333730" y="1768683"/>
              <a:ext cx="2916874" cy="3837560"/>
            </a:xfrm>
            <a:prstGeom prst="rect">
              <a:avLst/>
            </a:prstGeom>
            <a:solidFill>
              <a:schemeClr val="bg1"/>
            </a:solidFill>
            <a:ln w="63500" cap="rnd">
              <a:solidFill>
                <a:srgbClr val="C31C4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76144" y="2135807"/>
              <a:ext cx="1915984" cy="1341056"/>
              <a:chOff x="1126814" y="2259543"/>
              <a:chExt cx="3503429" cy="2452157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126814" y="2259543"/>
                <a:ext cx="3503429" cy="2452157"/>
              </a:xfrm>
              <a:prstGeom prst="rect">
                <a:avLst/>
              </a:prstGeom>
              <a:solidFill>
                <a:schemeClr val="bg1"/>
              </a:solidFill>
              <a:ln w="63500" cap="rnd">
                <a:solidFill>
                  <a:srgbClr val="0893BC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  <p:pic>
            <p:nvPicPr>
              <p:cNvPr id="4" name="Picture 2" descr="ê´ë ¨ ì´ë¯¸ì§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578" y="2504249"/>
                <a:ext cx="3064017" cy="2084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588" y="4007039"/>
              <a:ext cx="937594" cy="1219448"/>
            </a:xfrm>
            <a:prstGeom prst="rect">
              <a:avLst/>
            </a:prstGeom>
          </p:spPr>
        </p:pic>
        <p:cxnSp>
          <p:nvCxnSpPr>
            <p:cNvPr id="24" name="직선 연결선 23"/>
            <p:cNvCxnSpPr/>
            <p:nvPr/>
          </p:nvCxnSpPr>
          <p:spPr>
            <a:xfrm>
              <a:off x="1513176" y="3754549"/>
              <a:ext cx="2557980" cy="0"/>
            </a:xfrm>
            <a:prstGeom prst="line">
              <a:avLst/>
            </a:prstGeom>
            <a:ln w="12700">
              <a:solidFill>
                <a:srgbClr val="C31C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521728" y="1281716"/>
              <a:ext cx="2680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mtClean="0">
                  <a:solidFill>
                    <a:srgbClr val="C31C4A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사설네트워크</a:t>
              </a:r>
              <a:r>
                <a:rPr lang="en-US" altLang="ko-KR" sz="2000" b="1" smtClean="0">
                  <a:solidFill>
                    <a:srgbClr val="C31C4A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(PM</a:t>
              </a:r>
              <a:r>
                <a:rPr lang="ko-KR" altLang="en-US" sz="2000" b="1" smtClean="0">
                  <a:solidFill>
                    <a:srgbClr val="C31C4A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소유</a:t>
              </a:r>
              <a:r>
                <a:rPr lang="en-US" altLang="ko-KR" sz="2000" b="1" smtClean="0">
                  <a:solidFill>
                    <a:srgbClr val="C31C4A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)</a:t>
              </a:r>
              <a:endParaRPr lang="ko-KR" altLang="en-US" sz="2000" b="1" smtClean="0">
                <a:solidFill>
                  <a:srgbClr val="C31C4A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69461" y="1281716"/>
            <a:ext cx="2916874" cy="4324527"/>
            <a:chOff x="5269461" y="1281716"/>
            <a:chExt cx="2916874" cy="4324527"/>
          </a:xfrm>
        </p:grpSpPr>
        <p:sp>
          <p:nvSpPr>
            <p:cNvPr id="22" name="직사각형 21"/>
            <p:cNvSpPr/>
            <p:nvPr/>
          </p:nvSpPr>
          <p:spPr>
            <a:xfrm>
              <a:off x="5269461" y="1768683"/>
              <a:ext cx="2916874" cy="3837560"/>
            </a:xfrm>
            <a:prstGeom prst="rect">
              <a:avLst/>
            </a:prstGeom>
            <a:solidFill>
              <a:schemeClr val="bg1"/>
            </a:solidFill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pic>
          <p:nvPicPr>
            <p:cNvPr id="6" name="Picture 16" descr="workben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959" y="2013611"/>
              <a:ext cx="1515502" cy="151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window 10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206" b="-2759"/>
            <a:stretch/>
          </p:blipFill>
          <p:spPr bwMode="auto">
            <a:xfrm>
              <a:off x="6185232" y="4049693"/>
              <a:ext cx="1226956" cy="1261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직선 연결선 26"/>
            <p:cNvCxnSpPr/>
            <p:nvPr/>
          </p:nvCxnSpPr>
          <p:spPr>
            <a:xfrm>
              <a:off x="5448907" y="3754549"/>
              <a:ext cx="2557980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386289" y="1281716"/>
              <a:ext cx="2680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mtClean="0">
                  <a:solidFill>
                    <a:schemeClr val="accent3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외부네트워크</a:t>
              </a:r>
              <a:r>
                <a:rPr lang="en-US" altLang="ko-KR" sz="2000" b="1" smtClean="0">
                  <a:solidFill>
                    <a:schemeClr val="accent3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</a:t>
              </a:r>
              <a:r>
                <a:rPr lang="ko-KR" altLang="en-US" sz="2000" b="1" smtClean="0">
                  <a:solidFill>
                    <a:schemeClr val="accent3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개발원</a:t>
              </a:r>
              <a:r>
                <a:rPr lang="en-US" altLang="ko-KR" sz="2000" b="1" smtClean="0">
                  <a:solidFill>
                    <a:schemeClr val="accent3">
                      <a:lumMod val="75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)</a:t>
              </a:r>
              <a:endParaRPr lang="ko-KR" altLang="en-US" sz="2000" b="1" smtClean="0">
                <a:solidFill>
                  <a:schemeClr val="accent3">
                    <a:lumMod val="7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34086" y="5952334"/>
            <a:ext cx="405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1C8C8C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상시기동서버구축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666" y="4758681"/>
            <a:ext cx="1066555" cy="1214686"/>
          </a:xfrm>
          <a:prstGeom prst="rect">
            <a:avLst/>
          </a:prstGeom>
          <a:solidFill>
            <a:schemeClr val="bg1"/>
          </a:solidFill>
          <a:ln w="63500" cap="rnd">
            <a:solidFill>
              <a:srgbClr val="C31C4A"/>
            </a:solidFill>
            <a:round/>
          </a:ln>
        </p:spPr>
      </p:pic>
      <p:cxnSp>
        <p:nvCxnSpPr>
          <p:cNvPr id="20" name="직선 화살표 연결선 19"/>
          <p:cNvCxnSpPr/>
          <p:nvPr/>
        </p:nvCxnSpPr>
        <p:spPr>
          <a:xfrm flipH="1">
            <a:off x="4071157" y="2766630"/>
            <a:ext cx="1377750" cy="0"/>
          </a:xfrm>
          <a:prstGeom prst="straightConnector1">
            <a:avLst/>
          </a:prstGeom>
          <a:solidFill>
            <a:schemeClr val="bg1"/>
          </a:solidFill>
          <a:ln w="127000" cap="rnd">
            <a:solidFill>
              <a:srgbClr val="FF0000"/>
            </a:solidFill>
            <a:round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721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88257" y="5464841"/>
            <a:ext cx="5984331" cy="1037252"/>
            <a:chOff x="460827" y="5360066"/>
            <a:chExt cx="5984331" cy="1037252"/>
          </a:xfrm>
        </p:grpSpPr>
        <p:sp>
          <p:nvSpPr>
            <p:cNvPr id="3" name="TextBox 2"/>
            <p:cNvSpPr txBox="1"/>
            <p:nvPr/>
          </p:nvSpPr>
          <p:spPr>
            <a:xfrm>
              <a:off x="460827" y="5658654"/>
              <a:ext cx="59843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The </a:t>
              </a:r>
              <a:r>
                <a:rPr lang="en-US" altLang="ko-KR" sz="1400" b="1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occasional query would result </a:t>
              </a:r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in</a:t>
              </a:r>
            </a:p>
            <a:p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Illegal </a:t>
              </a:r>
              <a:r>
                <a:rPr lang="en-US" altLang="ko-KR" sz="1400" b="1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mix of collations (</a:t>
              </a:r>
              <a:r>
                <a:rPr lang="en-US" altLang="ko-KR" sz="1400" b="1" smtClean="0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latin1_swedish_ci</a:t>
              </a:r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,IMPLICIT)</a:t>
              </a:r>
            </a:p>
            <a:p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and </a:t>
              </a:r>
              <a:r>
                <a:rPr lang="en-US" altLang="ko-KR" sz="1400" b="1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</a:t>
              </a:r>
              <a:r>
                <a:rPr lang="en-US" altLang="ko-KR" sz="1400" b="1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utf8_general_ci</a:t>
              </a:r>
              <a:r>
                <a:rPr lang="en-US" altLang="ko-KR" sz="1400" b="1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,COERCIBLE) for operation '='.</a:t>
              </a:r>
              <a:endParaRPr lang="ko-KR" altLang="en-US" sz="14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0827" y="5360066"/>
              <a:ext cx="5554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[MySQL 5.5] 1267, illegal-mix-of-collations error.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3" y="1049627"/>
            <a:ext cx="6802590" cy="4337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257" y="474981"/>
            <a:ext cx="7855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Encoding Episode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시점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 중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주차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7748" y="5243513"/>
            <a:ext cx="6812116" cy="128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72" y="4743052"/>
            <a:ext cx="2211928" cy="22119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76" y="1521949"/>
            <a:ext cx="3531507" cy="3252404"/>
          </a:xfrm>
          <a:prstGeom prst="rect">
            <a:avLst/>
          </a:prstGeom>
          <a:noFill/>
          <a:ln w="127000">
            <a:solidFill>
              <a:srgbClr val="35BDB2"/>
            </a:solidFill>
          </a:ln>
        </p:spPr>
      </p:pic>
    </p:spTree>
    <p:extLst>
      <p:ext uri="{BB962C8B-B14F-4D97-AF65-F5344CB8AC3E}">
        <p14:creationId xmlns:p14="http://schemas.microsoft.com/office/powerpoint/2010/main" val="10226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57" y="474981"/>
            <a:ext cx="7855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Encoding Episode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시점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 중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주차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53938" y="1068446"/>
            <a:ext cx="7997366" cy="2625868"/>
            <a:chOff x="1343894" y="3736832"/>
            <a:chExt cx="7997366" cy="2625868"/>
          </a:xfrm>
        </p:grpSpPr>
        <p:sp>
          <p:nvSpPr>
            <p:cNvPr id="9" name="TextBox 8"/>
            <p:cNvSpPr txBox="1"/>
            <p:nvPr/>
          </p:nvSpPr>
          <p:spPr>
            <a:xfrm>
              <a:off x="6320881" y="3736832"/>
              <a:ext cx="3020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solidFill>
                    <a:srgbClr val="1C8C8C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MySQL </a:t>
              </a:r>
              <a:r>
                <a:rPr lang="en-US" altLang="ko-KR" sz="2000" b="1" smtClean="0">
                  <a:solidFill>
                    <a:srgbClr val="1C8C8C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5.x</a:t>
              </a:r>
            </a:p>
            <a:p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DB – DB</a:t>
              </a:r>
              <a:r>
                <a:rPr lang="ko-KR" altLang="en-US" sz="1400" b="1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연결값</a:t>
              </a:r>
              <a:r>
                <a:rPr lang="ko-KR" altLang="en-US" sz="1400" b="1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</a:t>
              </a:r>
              <a:r>
                <a:rPr lang="en-US" altLang="ko-KR" sz="14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– </a:t>
              </a:r>
              <a:r>
                <a:rPr lang="ko-KR" altLang="en-US" sz="1400" b="1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서버값</a:t>
              </a:r>
              <a:endParaRPr lang="en-US" altLang="ko-KR" sz="14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r>
                <a:rPr lang="ko-KR" altLang="en-US" sz="140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모든 </a:t>
              </a:r>
              <a:r>
                <a:rPr lang="ko-KR" altLang="en-US" sz="1400" err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콜레이션을</a:t>
              </a:r>
              <a:r>
                <a:rPr lang="ko-KR" altLang="en-US" sz="140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맞추어야 작동됨</a:t>
              </a:r>
              <a:endParaRPr lang="en-US" altLang="ko-KR" sz="14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343894" y="3881249"/>
              <a:ext cx="4787364" cy="2481451"/>
              <a:chOff x="-363305" y="1565565"/>
              <a:chExt cx="6059492" cy="314083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3305" y="1565565"/>
                <a:ext cx="6059492" cy="3140837"/>
              </a:xfrm>
              <a:prstGeom prst="rect">
                <a:avLst/>
              </a:prstGeom>
              <a:noFill/>
              <a:ln w="127000">
                <a:solidFill>
                  <a:srgbClr val="35BDB2"/>
                </a:solidFill>
              </a:ln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3307063" y="2786742"/>
                <a:ext cx="1524000" cy="827314"/>
              </a:xfrm>
              <a:prstGeom prst="rect">
                <a:avLst/>
              </a:prstGeom>
              <a:noFill/>
              <a:ln w="63500">
                <a:solidFill>
                  <a:srgbClr val="35BD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523735" y="4152076"/>
            <a:ext cx="8156597" cy="2117691"/>
            <a:chOff x="523735" y="4152076"/>
            <a:chExt cx="8156597" cy="2117691"/>
          </a:xfrm>
        </p:grpSpPr>
        <p:sp>
          <p:nvSpPr>
            <p:cNvPr id="14" name="TextBox 13"/>
            <p:cNvSpPr txBox="1"/>
            <p:nvPr/>
          </p:nvSpPr>
          <p:spPr>
            <a:xfrm>
              <a:off x="5007532" y="5869657"/>
              <a:ext cx="367280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smtClean="0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DB </a:t>
              </a:r>
              <a:r>
                <a:rPr lang="ko-KR" altLang="en-US" sz="2000" b="1" smtClean="0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캐릭터 셋</a:t>
              </a:r>
              <a:r>
                <a:rPr lang="en-US" altLang="ko-KR" sz="2000" b="1" smtClean="0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</a:t>
              </a:r>
              <a:r>
                <a:rPr lang="ko-KR" altLang="en-US" sz="2000" b="1" err="1" smtClean="0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콜레이션</a:t>
              </a:r>
              <a:r>
                <a:rPr lang="ko-KR" altLang="en-US" sz="2000" b="1" smtClean="0">
                  <a:solidFill>
                    <a:srgbClr val="35BDB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설정</a:t>
              </a:r>
              <a:endParaRPr lang="en-US" altLang="ko-KR" sz="2000" b="1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23735" y="4152076"/>
              <a:ext cx="8049610" cy="1666109"/>
              <a:chOff x="452211" y="2484097"/>
              <a:chExt cx="8210550" cy="169942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895"/>
              <a:stretch/>
            </p:blipFill>
            <p:spPr>
              <a:xfrm>
                <a:off x="452211" y="2815772"/>
                <a:ext cx="8210550" cy="136774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70" b="90956"/>
              <a:stretch/>
            </p:blipFill>
            <p:spPr>
              <a:xfrm>
                <a:off x="452211" y="2484097"/>
                <a:ext cx="8210550" cy="2791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499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57" y="474981"/>
            <a:ext cx="7855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Encoding Episode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시점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 중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주차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05" y="1405907"/>
            <a:ext cx="5452093" cy="54520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2153" y="2483542"/>
            <a:ext cx="555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5511" y="3057225"/>
            <a:ext cx="67569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smtClean="0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304" y="4307445"/>
            <a:ext cx="4031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2590" y="3784754"/>
            <a:ext cx="67569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47853" y="5426225"/>
            <a:ext cx="555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9857" y="1879181"/>
            <a:ext cx="67569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700" b="1">
                <a:solidFill>
                  <a:srgbClr val="FF979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</a:lstStyle>
          <a:p>
            <a:r>
              <a:rPr lang="en-US" altLang="ko-KR">
                <a:solidFill>
                  <a:schemeClr val="accent2">
                    <a:lumMod val="50000"/>
                  </a:schemeClr>
                </a:solidFill>
              </a:rPr>
              <a:t>[MySQL 5.5] 1267, illegal-mix-of-collations error.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94110" y="6049779"/>
            <a:ext cx="4031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27391" y="981842"/>
            <a:ext cx="2494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그러나</a:t>
            </a:r>
            <a:r>
              <a:rPr lang="en-US" altLang="ko-KR" sz="5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…</a:t>
            </a:r>
            <a:endParaRPr lang="ko-KR" altLang="en-US" sz="5000" b="1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0616" y="5036036"/>
            <a:ext cx="67569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700" b="1">
                <a:solidFill>
                  <a:schemeClr val="accent2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</a:lstStyle>
          <a:p>
            <a:r>
              <a:rPr lang="en-US" altLang="ko-KR"/>
              <a:t>[MySQL 5.5] 1267, illegal-mix-of-collations error.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859283" y="3160067"/>
            <a:ext cx="4031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394875" y="1556206"/>
            <a:ext cx="4031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2524869" y="5720740"/>
            <a:ext cx="555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4679" y="1196296"/>
            <a:ext cx="4031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[MySQL 5.5] 1267, illegal-mix-of-collations error.</a:t>
            </a:r>
          </a:p>
        </p:txBody>
      </p:sp>
    </p:spTree>
    <p:extLst>
      <p:ext uri="{BB962C8B-B14F-4D97-AF65-F5344CB8AC3E}">
        <p14:creationId xmlns:p14="http://schemas.microsoft.com/office/powerpoint/2010/main" val="19477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57" y="474981"/>
            <a:ext cx="7855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Encoding Episode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시점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 중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주차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825886"/>
            <a:ext cx="5575300" cy="2620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6" y="4375479"/>
            <a:ext cx="2286000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06" y="858349"/>
            <a:ext cx="6850744" cy="2490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606" y="3348832"/>
            <a:ext cx="78149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 5.5 </a:t>
            </a:r>
            <a:r>
              <a:rPr lang="ko-KR" altLang="en-US" sz="25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버전의 개선불가판정 </a:t>
            </a:r>
            <a:r>
              <a:rPr lang="ko-KR" altLang="en-US" sz="2500" b="1" err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버그리포트</a:t>
            </a:r>
            <a:r>
              <a:rPr lang="ko-KR" altLang="en-US" sz="25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확인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6606" y="3825886"/>
            <a:ext cx="171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utf-8mb4</a:t>
            </a:r>
          </a:p>
          <a:p>
            <a:r>
              <a:rPr lang="ko-KR" altLang="en-US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지원불가모델</a:t>
            </a:r>
            <a:endParaRPr lang="ko-KR" altLang="en-US">
              <a:solidFill>
                <a:srgbClr val="FFC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80313" y="4995949"/>
            <a:ext cx="906086" cy="22444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36277" y="4995948"/>
            <a:ext cx="822959" cy="22444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4760032" y="1281716"/>
            <a:ext cx="0" cy="4494222"/>
          </a:xfrm>
          <a:prstGeom prst="line">
            <a:avLst/>
          </a:prstGeom>
          <a:ln w="12700">
            <a:solidFill>
              <a:srgbClr val="1C8C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269461" y="1768683"/>
            <a:ext cx="2916874" cy="3837560"/>
          </a:xfrm>
          <a:prstGeom prst="rect">
            <a:avLst/>
          </a:prstGeom>
          <a:solidFill>
            <a:schemeClr val="bg1"/>
          </a:solidFill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33730" y="1768683"/>
            <a:ext cx="2916874" cy="3837560"/>
          </a:xfrm>
          <a:prstGeom prst="rect">
            <a:avLst/>
          </a:prstGeom>
          <a:solidFill>
            <a:schemeClr val="bg1"/>
          </a:solidFill>
          <a:ln w="63500" cap="rnd">
            <a:solidFill>
              <a:srgbClr val="C31C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66" y="4758681"/>
            <a:ext cx="1066555" cy="1214686"/>
          </a:xfrm>
          <a:prstGeom prst="rect">
            <a:avLst/>
          </a:prstGeom>
          <a:solidFill>
            <a:schemeClr val="bg1"/>
          </a:solidFill>
          <a:ln w="63500" cap="rnd">
            <a:solidFill>
              <a:srgbClr val="C31C4A"/>
            </a:solidFill>
            <a:round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8" y="4007039"/>
            <a:ext cx="937594" cy="1219448"/>
          </a:xfrm>
          <a:prstGeom prst="rect">
            <a:avLst/>
          </a:prstGeom>
        </p:spPr>
      </p:pic>
      <p:pic>
        <p:nvPicPr>
          <p:cNvPr id="23" name="Picture 6" descr="window 10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1206" b="-2759"/>
          <a:stretch/>
        </p:blipFill>
        <p:spPr bwMode="auto">
          <a:xfrm>
            <a:off x="6185232" y="4049693"/>
            <a:ext cx="1226956" cy="126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1513176" y="3754549"/>
            <a:ext cx="2557980" cy="0"/>
          </a:xfrm>
          <a:prstGeom prst="line">
            <a:avLst/>
          </a:prstGeom>
          <a:ln w="12700">
            <a:solidFill>
              <a:srgbClr val="C31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448907" y="3754549"/>
            <a:ext cx="255798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8257" y="474981"/>
            <a:ext cx="7855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</a:t>
            </a:r>
            <a:r>
              <a:rPr lang="en-US" altLang="ko-KR" sz="2000" b="1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</a:t>
            </a: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-Setting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시점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프로젝트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 중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주차</a:t>
            </a:r>
            <a:endParaRPr lang="ko-KR" altLang="en-US" sz="2000" b="1" smtClean="0">
              <a:solidFill>
                <a:schemeClr val="tx1">
                  <a:lumMod val="75000"/>
                  <a:lumOff val="2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21728" y="1281716"/>
            <a:ext cx="268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C31C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사설네트워크</a:t>
            </a:r>
            <a:r>
              <a:rPr lang="en-US" altLang="ko-KR" sz="2000" b="1" smtClean="0">
                <a:solidFill>
                  <a:srgbClr val="C31C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(PM</a:t>
            </a:r>
            <a:r>
              <a:rPr lang="ko-KR" altLang="en-US" sz="2000" b="1" smtClean="0">
                <a:solidFill>
                  <a:srgbClr val="C31C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소유</a:t>
            </a:r>
            <a:r>
              <a:rPr lang="en-US" altLang="ko-KR" sz="2000" b="1" smtClean="0">
                <a:solidFill>
                  <a:srgbClr val="C31C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endParaRPr lang="ko-KR" altLang="en-US" sz="2000" b="1" smtClean="0">
              <a:solidFill>
                <a:srgbClr val="C31C4A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86289" y="1281716"/>
            <a:ext cx="268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accent3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외부네트워크</a:t>
            </a:r>
            <a:r>
              <a:rPr lang="en-US" altLang="ko-KR" sz="2000" b="1" smtClean="0">
                <a:solidFill>
                  <a:schemeClr val="accent3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ko-KR" altLang="en-US" sz="2000" b="1" smtClean="0">
                <a:solidFill>
                  <a:schemeClr val="accent3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개발원</a:t>
            </a:r>
            <a:r>
              <a:rPr lang="en-US" altLang="ko-KR" sz="2000" b="1" smtClean="0">
                <a:solidFill>
                  <a:schemeClr val="accent3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endParaRPr lang="ko-KR" altLang="en-US" sz="2000" b="1" smtClean="0">
              <a:solidFill>
                <a:schemeClr val="accent3">
                  <a:lumMod val="7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76218" y="5931924"/>
            <a:ext cx="405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err="1" smtClean="0">
                <a:solidFill>
                  <a:srgbClr val="1C8C8C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상시기동서버</a:t>
            </a:r>
            <a:r>
              <a:rPr lang="ko-KR" altLang="en-US" sz="2000" b="1" err="1">
                <a:solidFill>
                  <a:srgbClr val="FFFF00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재</a:t>
            </a:r>
            <a:r>
              <a:rPr lang="ko-KR" altLang="en-US" sz="2000" b="1" err="1" smtClean="0">
                <a:solidFill>
                  <a:srgbClr val="FFFF00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구축</a:t>
            </a:r>
            <a:endParaRPr lang="ko-KR" altLang="en-US" sz="2000" b="1" smtClean="0">
              <a:solidFill>
                <a:srgbClr val="FFFF00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6144" y="2135807"/>
            <a:ext cx="1915984" cy="1341056"/>
            <a:chOff x="1876144" y="2135807"/>
            <a:chExt cx="1915984" cy="1341056"/>
          </a:xfrm>
        </p:grpSpPr>
        <p:sp>
          <p:nvSpPr>
            <p:cNvPr id="10" name="직사각형 9"/>
            <p:cNvSpPr/>
            <p:nvPr/>
          </p:nvSpPr>
          <p:spPr>
            <a:xfrm>
              <a:off x="1876144" y="2135807"/>
              <a:ext cx="1915984" cy="1341056"/>
            </a:xfrm>
            <a:prstGeom prst="rect">
              <a:avLst/>
            </a:prstGeom>
            <a:solidFill>
              <a:schemeClr val="bg1"/>
            </a:solidFill>
            <a:ln w="63500" cap="rnd">
              <a:solidFill>
                <a:srgbClr val="C49A6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pic>
          <p:nvPicPr>
            <p:cNvPr id="11" name="Picture 8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825" y="2230230"/>
              <a:ext cx="1550196" cy="116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006549" y="2089551"/>
            <a:ext cx="1521634" cy="1447155"/>
            <a:chOff x="7826984" y="4773987"/>
            <a:chExt cx="753367" cy="716493"/>
          </a:xfrm>
        </p:grpSpPr>
        <p:pic>
          <p:nvPicPr>
            <p:cNvPr id="13" name="Picture 20" descr="sqlyo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13"/>
            <a:stretch/>
          </p:blipFill>
          <p:spPr bwMode="auto">
            <a:xfrm>
              <a:off x="7949214" y="4773987"/>
              <a:ext cx="631137" cy="716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826984" y="5042233"/>
              <a:ext cx="410477" cy="152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err="1" smtClean="0">
                  <a:solidFill>
                    <a:schemeClr val="accent5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SQLyog</a:t>
              </a:r>
              <a:endParaRPr lang="ko-KR" altLang="en-US" sz="1400" b="1" smtClean="0">
                <a:solidFill>
                  <a:schemeClr val="accent5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2" name="모서리가 둥근 사각형 설명선 1"/>
          <p:cNvSpPr/>
          <p:nvPr/>
        </p:nvSpPr>
        <p:spPr>
          <a:xfrm>
            <a:off x="681448" y="1681826"/>
            <a:ext cx="1680560" cy="766203"/>
          </a:xfrm>
          <a:prstGeom prst="wedgeRoundRectCallout">
            <a:avLst>
              <a:gd name="adj1" fmla="val 71506"/>
              <a:gd name="adj2" fmla="val 46677"/>
              <a:gd name="adj3" fmla="val 16667"/>
            </a:avLst>
          </a:prstGeom>
          <a:solidFill>
            <a:schemeClr val="bg1"/>
          </a:solidFill>
          <a:ln w="63500">
            <a:solidFill>
              <a:srgbClr val="C4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u="sng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utf-8mbf</a:t>
            </a:r>
            <a:r>
              <a:rPr lang="en-US" altLang="ko-KR" b="1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600" b="1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기본</a:t>
            </a:r>
            <a:r>
              <a:rPr lang="en-US" altLang="ko-KR" b="1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!</a:t>
            </a:r>
            <a:endParaRPr lang="ko-KR" altLang="en-US" b="1">
              <a:solidFill>
                <a:schemeClr val="accent4">
                  <a:lumMod val="50000"/>
                </a:schemeClr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071157" y="2766630"/>
            <a:ext cx="1377750" cy="0"/>
          </a:xfrm>
          <a:prstGeom prst="straightConnector1">
            <a:avLst/>
          </a:prstGeom>
          <a:solidFill>
            <a:schemeClr val="bg1"/>
          </a:solidFill>
          <a:ln w="127000" cap="rnd">
            <a:solidFill>
              <a:srgbClr val="0070C0"/>
            </a:solidFill>
            <a:round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4146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877CF2E-2CED-48A4-9BB5-DF702C446F62}"/>
              </a:ext>
            </a:extLst>
          </p:cNvPr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5387818" y="2705464"/>
            <a:ext cx="1167077" cy="118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D09DF-1BD0-40B7-8CA4-03131DA66BBE}"/>
              </a:ext>
            </a:extLst>
          </p:cNvPr>
          <p:cNvSpPr txBox="1"/>
          <p:nvPr/>
        </p:nvSpPr>
        <p:spPr>
          <a:xfrm>
            <a:off x="2280796" y="388842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POJO F/W</a:t>
            </a:r>
            <a:endParaRPr lang="ko-KR" altLang="en-US" sz="2000" b="1" dirty="0">
              <a:solidFill>
                <a:srgbClr val="C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7F7B4E-74B0-4B2D-BBFF-002207F0EF99}"/>
              </a:ext>
            </a:extLst>
          </p:cNvPr>
          <p:cNvSpPr txBox="1"/>
          <p:nvPr/>
        </p:nvSpPr>
        <p:spPr>
          <a:xfrm>
            <a:off x="5109581" y="388842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06E2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 F/W</a:t>
            </a:r>
            <a:endParaRPr lang="ko-KR" altLang="en-US" sz="2000" b="1" dirty="0">
              <a:solidFill>
                <a:srgbClr val="206E2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B440539E-29B0-4580-B658-EB58C953D3AC}"/>
              </a:ext>
            </a:extLst>
          </p:cNvPr>
          <p:cNvSpPr/>
          <p:nvPr/>
        </p:nvSpPr>
        <p:spPr>
          <a:xfrm rot="16200000">
            <a:off x="4133556" y="3079175"/>
            <a:ext cx="640879" cy="69964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7E2431-FBB6-42B4-A2A7-3A8E880C81C4}"/>
              </a:ext>
            </a:extLst>
          </p:cNvPr>
          <p:cNvSpPr txBox="1"/>
          <p:nvPr/>
        </p:nvSpPr>
        <p:spPr>
          <a:xfrm>
            <a:off x="2794134" y="5163638"/>
            <a:ext cx="3555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POJO</a:t>
            </a:r>
            <a:r>
              <a:rPr lang="ko-KR" altLang="en-US" sz="14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에서 </a:t>
            </a:r>
            <a:r>
              <a:rPr lang="en-US" altLang="ko-KR" sz="14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r>
              <a:rPr lang="ko-KR" altLang="en-US" sz="1400" b="1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으로 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프레임워크 변경</a:t>
            </a:r>
            <a:endParaRPr lang="en-US" altLang="ko-KR" sz="1400" b="1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9E2DAC-A5A4-4F55-AC82-700FAC9D0431}"/>
              </a:ext>
            </a:extLst>
          </p:cNvPr>
          <p:cNvSpPr txBox="1"/>
          <p:nvPr/>
        </p:nvSpPr>
        <p:spPr>
          <a:xfrm>
            <a:off x="3197270" y="472455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2000" b="1" dirty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이관작업</a:t>
            </a:r>
            <a:endParaRPr lang="en-US" altLang="ko-KR" sz="2000" b="1" dirty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76" y="2495917"/>
            <a:ext cx="738624" cy="1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94" y="189000"/>
            <a:ext cx="9191588" cy="64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189001"/>
            <a:ext cx="552450" cy="10654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82700" y="374173"/>
            <a:ext cx="4725688" cy="2226152"/>
            <a:chOff x="1282700" y="374173"/>
            <a:chExt cx="4725688" cy="2226152"/>
          </a:xfrm>
        </p:grpSpPr>
        <p:sp>
          <p:nvSpPr>
            <p:cNvPr id="11" name="직사각형 10"/>
            <p:cNvSpPr/>
            <p:nvPr/>
          </p:nvSpPr>
          <p:spPr>
            <a:xfrm>
              <a:off x="1282700" y="2111433"/>
              <a:ext cx="2449714" cy="48889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22286" y="416878"/>
              <a:ext cx="1846464" cy="115157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77063" y="374173"/>
              <a:ext cx="2031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err="1" smtClean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다형성을</a:t>
              </a:r>
              <a:r>
                <a:rPr lang="ko-KR" altLang="en-US" sz="1500" b="1" dirty="0" smtClean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반영한</a:t>
              </a:r>
              <a:endParaRPr lang="en-US" altLang="ko-KR" sz="1500" b="1" dirty="0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r>
                <a:rPr lang="ko-KR" altLang="en-US" sz="1500" b="1" dirty="0" smtClean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인터페이스 컨트롤러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29533" y="2227549"/>
            <a:ext cx="5001860" cy="1074451"/>
            <a:chOff x="2929533" y="2227549"/>
            <a:chExt cx="5001860" cy="1074451"/>
          </a:xfrm>
        </p:grpSpPr>
        <p:sp>
          <p:nvSpPr>
            <p:cNvPr id="13" name="직사각형 12"/>
            <p:cNvSpPr/>
            <p:nvPr/>
          </p:nvSpPr>
          <p:spPr>
            <a:xfrm>
              <a:off x="2929533" y="2600325"/>
              <a:ext cx="1795664" cy="701675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254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30352" y="2227549"/>
              <a:ext cx="38010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err="1" smtClean="0">
                  <a:solidFill>
                    <a:srgbClr val="FFC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요청객체의</a:t>
              </a:r>
              <a:r>
                <a:rPr lang="ko-KR" altLang="en-US" sz="1500" b="1" dirty="0" smtClean="0">
                  <a:solidFill>
                    <a:srgbClr val="FFC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</a:t>
              </a:r>
              <a:r>
                <a:rPr lang="ko-KR" altLang="en-US" sz="1500" b="1" dirty="0" err="1" smtClean="0">
                  <a:solidFill>
                    <a:srgbClr val="FFC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파라메터를</a:t>
              </a:r>
              <a:r>
                <a:rPr lang="ko-KR" altLang="en-US" sz="1500" b="1" dirty="0" smtClean="0">
                  <a:solidFill>
                    <a:srgbClr val="FFC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묶어주는 바인더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0974" y="5249674"/>
            <a:ext cx="1146468" cy="1253521"/>
            <a:chOff x="30974" y="5249674"/>
            <a:chExt cx="1146468" cy="1253521"/>
          </a:xfrm>
        </p:grpSpPr>
        <p:sp>
          <p:nvSpPr>
            <p:cNvPr id="16" name="직사각형 15"/>
            <p:cNvSpPr/>
            <p:nvPr/>
          </p:nvSpPr>
          <p:spPr>
            <a:xfrm>
              <a:off x="30974" y="5643563"/>
              <a:ext cx="552432" cy="859632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254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974" y="5249674"/>
              <a:ext cx="11464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화면</a:t>
              </a:r>
              <a:r>
                <a:rPr lang="en-US" altLang="ko-KR" sz="1500" b="1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|</a:t>
              </a:r>
              <a:r>
                <a:rPr lang="en-US" altLang="ko-KR" sz="1500" b="1" dirty="0" err="1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JSON</a:t>
              </a:r>
              <a:endParaRPr lang="ko-KR" altLang="en-US" sz="1500" b="1" dirty="0" smtClean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1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877CF2E-2CED-48A4-9BB5-DF702C446F62}"/>
              </a:ext>
            </a:extLst>
          </p:cNvPr>
          <p:cNvSpPr/>
          <p:nvPr/>
        </p:nvSpPr>
        <p:spPr>
          <a:xfrm>
            <a:off x="0" y="2234018"/>
            <a:ext cx="9144000" cy="238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5387818" y="2705464"/>
            <a:ext cx="1167077" cy="118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D09DF-1BD0-40B7-8CA4-03131DA66BBE}"/>
              </a:ext>
            </a:extLst>
          </p:cNvPr>
          <p:cNvSpPr txBox="1"/>
          <p:nvPr/>
        </p:nvSpPr>
        <p:spPr>
          <a:xfrm>
            <a:off x="2280796" y="388842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POJO F/W</a:t>
            </a:r>
            <a:endParaRPr lang="ko-KR" altLang="en-US" sz="2000" b="1" dirty="0">
              <a:solidFill>
                <a:srgbClr val="C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7F7B4E-74B0-4B2D-BBFF-002207F0EF99}"/>
              </a:ext>
            </a:extLst>
          </p:cNvPr>
          <p:cNvSpPr txBox="1"/>
          <p:nvPr/>
        </p:nvSpPr>
        <p:spPr>
          <a:xfrm>
            <a:off x="5109581" y="388842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06E2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 F/W</a:t>
            </a:r>
            <a:endParaRPr lang="ko-KR" altLang="en-US" sz="2000" b="1" dirty="0">
              <a:solidFill>
                <a:srgbClr val="206E2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7E2431-FBB6-42B4-A2A7-3A8E880C81C4}"/>
              </a:ext>
            </a:extLst>
          </p:cNvPr>
          <p:cNvSpPr txBox="1"/>
          <p:nvPr/>
        </p:nvSpPr>
        <p:spPr>
          <a:xfrm>
            <a:off x="3008944" y="5163638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개발자의 의도를 반영한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POJO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에서</a:t>
            </a:r>
            <a:endParaRPr lang="en-US" altLang="ko-KR" sz="14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</a:t>
            </a:r>
            <a:r>
              <a:rPr lang="ko-KR" altLang="en-US" sz="14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으로의 이관을 선택한 이유</a:t>
            </a:r>
            <a:endParaRPr lang="en-US" altLang="ko-KR" sz="1400" b="1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9E2DAC-A5A4-4F55-AC82-700FAC9D0431}"/>
              </a:ext>
            </a:extLst>
          </p:cNvPr>
          <p:cNvSpPr txBox="1"/>
          <p:nvPr/>
        </p:nvSpPr>
        <p:spPr>
          <a:xfrm>
            <a:off x="3556346" y="47245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왜 스프링인가</a:t>
            </a:r>
            <a:r>
              <a:rPr lang="en-US" altLang="ko-KR" sz="2000" b="1" dirty="0" smtClean="0">
                <a:solidFill>
                  <a:srgbClr val="35BDB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?</a:t>
            </a:r>
            <a:endParaRPr lang="en-US" altLang="ko-KR" sz="2000" b="1" dirty="0">
              <a:solidFill>
                <a:srgbClr val="35BDB2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76" y="2495917"/>
            <a:ext cx="738624" cy="14244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4113768" y="2937228"/>
            <a:ext cx="5469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?</a:t>
            </a:r>
            <a:endParaRPr lang="ko-KR" altLang="en-US" sz="5000" b="1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ë¹ì©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"/>
          <a:stretch/>
        </p:blipFill>
        <p:spPr bwMode="auto">
          <a:xfrm>
            <a:off x="1792995" y="1114632"/>
            <a:ext cx="5536719" cy="39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2995" y="5088684"/>
            <a:ext cx="555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ko-KR" altLang="en-US" sz="600" b="1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이미지출처</a:t>
            </a:r>
            <a:r>
              <a:rPr lang="en-US" altLang="ko-KR" sz="6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 </a:t>
            </a:r>
            <a:r>
              <a:rPr lang="en-US" altLang="ko-KR" sz="600" b="1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https://economiology.com/%EC%B4%9D%EB%B3%B4%EC%88%98%EB%B9%84%EC%9A%A9%EB%B9%84%EC%9C%A8-ter-total-expense-ratio/</a:t>
            </a:r>
            <a:endParaRPr lang="ko-KR" altLang="en-US" sz="600" smtClean="0">
              <a:solidFill>
                <a:schemeClr val="tx1">
                  <a:lumMod val="85000"/>
                  <a:lumOff val="1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210" y="5541116"/>
            <a:ext cx="84915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High Cost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ERP</a:t>
            </a:r>
            <a:r>
              <a:rPr lang="ko-KR" altLang="en-US" sz="12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의 방대한 기능과 </a:t>
            </a:r>
            <a:r>
              <a:rPr lang="ko-KR" altLang="en-US" sz="1200" err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부담비용</a:t>
            </a:r>
            <a:endParaRPr lang="en-US" altLang="ko-KR" sz="12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2366205" y="1189866"/>
            <a:ext cx="4230032" cy="4230032"/>
          </a:xfrm>
          <a:prstGeom prst="ellipse">
            <a:avLst/>
          </a:prstGeom>
          <a:solidFill>
            <a:srgbClr val="030303"/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파일관리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666358" y="2486650"/>
            <a:ext cx="1636464" cy="1636464"/>
          </a:xfrm>
          <a:prstGeom prst="ellipse">
            <a:avLst/>
          </a:prstGeom>
          <a:solidFill>
            <a:srgbClr val="030303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파일관리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59622" y="2486650"/>
            <a:ext cx="1636464" cy="1636464"/>
          </a:xfrm>
          <a:prstGeom prst="ellipse">
            <a:avLst/>
          </a:prstGeom>
          <a:solidFill>
            <a:srgbClr val="030303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</a:p>
          <a:p>
            <a:pPr algn="ctr"/>
            <a:r>
              <a:rPr lang="ko-KR" altLang="en-US" sz="15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코드관리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62989" y="477522"/>
            <a:ext cx="1636464" cy="1636464"/>
          </a:xfrm>
          <a:prstGeom prst="ellipse">
            <a:avLst/>
          </a:prstGeom>
          <a:solidFill>
            <a:srgbClr val="030303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자원관리</a:t>
            </a:r>
            <a:endParaRPr lang="en-US" altLang="ko-KR" sz="1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62989" y="4575696"/>
            <a:ext cx="1636464" cy="1636464"/>
          </a:xfrm>
          <a:prstGeom prst="ellipse">
            <a:avLst/>
          </a:prstGeom>
          <a:solidFill>
            <a:srgbClr val="030303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</a:t>
            </a: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stCxn id="7" idx="6"/>
            <a:endCxn id="6" idx="2"/>
          </p:cNvCxnSpPr>
          <p:nvPr/>
        </p:nvCxnSpPr>
        <p:spPr>
          <a:xfrm>
            <a:off x="3296086" y="3304882"/>
            <a:ext cx="2370272" cy="0"/>
          </a:xfrm>
          <a:prstGeom prst="line">
            <a:avLst/>
          </a:prstGeom>
          <a:solidFill>
            <a:srgbClr val="030303"/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/>
          <p:cNvCxnSpPr>
            <a:stCxn id="8" idx="4"/>
            <a:endCxn id="9" idx="0"/>
          </p:cNvCxnSpPr>
          <p:nvPr/>
        </p:nvCxnSpPr>
        <p:spPr>
          <a:xfrm>
            <a:off x="4481221" y="2113986"/>
            <a:ext cx="0" cy="2461710"/>
          </a:xfrm>
          <a:prstGeom prst="line">
            <a:avLst/>
          </a:prstGeom>
          <a:solidFill>
            <a:srgbClr val="030303"/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3600736" y="2404476"/>
            <a:ext cx="1760974" cy="178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0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0" y="189000"/>
            <a:ext cx="9187540" cy="6480000"/>
          </a:xfrm>
          <a:prstGeom prst="rect">
            <a:avLst/>
          </a:prstGeom>
        </p:spPr>
      </p:pic>
      <p:pic>
        <p:nvPicPr>
          <p:cNvPr id="12" name="Picture 2" descr="ê´ë ¨ ì´ë¯¸ì§">
            <a:extLst>
              <a:ext uri="{FF2B5EF4-FFF2-40B4-BE49-F238E27FC236}">
                <a16:creationId xmlns:a16="http://schemas.microsoft.com/office/drawing/2014/main" xmlns="" id="{C2287F6E-51DF-49F2-8659-362C5AE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8004675" y="312825"/>
            <a:ext cx="796425" cy="8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1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49292" y="3826437"/>
            <a:ext cx="2017490" cy="2382890"/>
            <a:chOff x="-2809460" y="2622782"/>
            <a:chExt cx="2971800" cy="351004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E7D1FF12-9F14-47D0-9BE8-E7537BA4E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3" t="18595" r="18965" b="48867"/>
            <a:stretch/>
          </p:blipFill>
          <p:spPr>
            <a:xfrm>
              <a:off x="-2809460" y="2622782"/>
              <a:ext cx="2971800" cy="171344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E7D1FF12-9F14-47D0-9BE8-E7537BA4E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3" t="18595" r="18965" b="48867"/>
            <a:stretch/>
          </p:blipFill>
          <p:spPr>
            <a:xfrm>
              <a:off x="-2809460" y="4419383"/>
              <a:ext cx="2971800" cy="1713441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2033906" y="507396"/>
            <a:ext cx="1223938" cy="1223938"/>
            <a:chOff x="801135" y="2938582"/>
            <a:chExt cx="1661960" cy="1661960"/>
          </a:xfrm>
        </p:grpSpPr>
        <p:pic>
          <p:nvPicPr>
            <p:cNvPr id="36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7A5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err="1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JSON</a:t>
              </a:r>
              <a:endParaRPr lang="en-US" altLang="ko-KR" sz="2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95467" y="3301881"/>
            <a:ext cx="20441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Ctrl.</a:t>
            </a:r>
            <a:r>
              <a:rPr lang="en-US" altLang="ko-KR" sz="2500" b="1" dirty="0" err="1" smtClean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altLang="ko-KR" sz="25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if</a:t>
            </a:r>
            <a:r>
              <a:rPr lang="ko-KR" altLang="en-US" sz="25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문</a:t>
            </a:r>
            <a:endParaRPr lang="en-US" altLang="ko-KR" sz="25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5" name="오른쪽 대괄호 44"/>
          <p:cNvSpPr/>
          <p:nvPr/>
        </p:nvSpPr>
        <p:spPr>
          <a:xfrm>
            <a:off x="2993914" y="256488"/>
            <a:ext cx="609600" cy="6451601"/>
          </a:xfrm>
          <a:prstGeom prst="rightBracket">
            <a:avLst>
              <a:gd name="adj" fmla="val 13958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대괄호 47"/>
          <p:cNvSpPr/>
          <p:nvPr/>
        </p:nvSpPr>
        <p:spPr>
          <a:xfrm rot="10800000">
            <a:off x="424334" y="256489"/>
            <a:ext cx="609600" cy="6451601"/>
          </a:xfrm>
          <a:prstGeom prst="rightBracket">
            <a:avLst>
              <a:gd name="adj" fmla="val 13958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768977" y="1905000"/>
            <a:ext cx="25297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56" y="891188"/>
            <a:ext cx="1057752" cy="2039949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669926" y="507396"/>
            <a:ext cx="1223938" cy="1223938"/>
            <a:chOff x="801135" y="2938582"/>
            <a:chExt cx="1661960" cy="1661960"/>
          </a:xfrm>
        </p:grpSpPr>
        <p:pic>
          <p:nvPicPr>
            <p:cNvPr id="53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7A5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err="1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JSP</a:t>
              </a:r>
              <a:endParaRPr lang="en-US" altLang="ko-KR" sz="2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 rot="5400000">
            <a:off x="1770753" y="6313444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...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6" name="오른쪽 대괄호 55"/>
          <p:cNvSpPr/>
          <p:nvPr/>
        </p:nvSpPr>
        <p:spPr>
          <a:xfrm>
            <a:off x="8211746" y="256488"/>
            <a:ext cx="609600" cy="6451601"/>
          </a:xfrm>
          <a:prstGeom prst="rightBracket">
            <a:avLst>
              <a:gd name="adj" fmla="val 139583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대괄호 56"/>
          <p:cNvSpPr/>
          <p:nvPr/>
        </p:nvSpPr>
        <p:spPr>
          <a:xfrm rot="10800000">
            <a:off x="5642166" y="256489"/>
            <a:ext cx="609600" cy="6451601"/>
          </a:xfrm>
          <a:prstGeom prst="rightBracket">
            <a:avLst>
              <a:gd name="adj" fmla="val 139583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4000069" y="4351517"/>
            <a:ext cx="1284409" cy="13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그룹 67"/>
          <p:cNvGrpSpPr/>
          <p:nvPr/>
        </p:nvGrpSpPr>
        <p:grpSpPr>
          <a:xfrm>
            <a:off x="5944181" y="507396"/>
            <a:ext cx="1223938" cy="1223938"/>
            <a:chOff x="801135" y="2938582"/>
            <a:chExt cx="1661960" cy="1661960"/>
          </a:xfrm>
        </p:grpSpPr>
        <p:pic>
          <p:nvPicPr>
            <p:cNvPr id="69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5C7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err="1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JSP</a:t>
              </a:r>
              <a:endParaRPr lang="en-US" altLang="ko-KR" sz="2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7287439" y="527510"/>
            <a:ext cx="1208713" cy="1183710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 rot="5400000">
            <a:off x="4181402" y="3222037"/>
            <a:ext cx="931478" cy="787780"/>
          </a:xfrm>
          <a:prstGeom prst="rightArrow">
            <a:avLst>
              <a:gd name="adj1" fmla="val 50000"/>
              <a:gd name="adj2" fmla="val 58317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>
            <a:off x="5966415" y="1905000"/>
            <a:ext cx="252973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1323978" y="2078667"/>
            <a:ext cx="1223938" cy="1223938"/>
            <a:chOff x="801135" y="2938582"/>
            <a:chExt cx="1661960" cy="1661960"/>
          </a:xfrm>
        </p:grpSpPr>
        <p:pic>
          <p:nvPicPr>
            <p:cNvPr id="75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7A5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Java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955086" y="2078667"/>
            <a:ext cx="1223938" cy="1223938"/>
            <a:chOff x="801135" y="2938582"/>
            <a:chExt cx="1661960" cy="1661960"/>
          </a:xfrm>
        </p:grpSpPr>
        <p:pic>
          <p:nvPicPr>
            <p:cNvPr id="78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직사각형 78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5C7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Java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696249" y="3319364"/>
            <a:ext cx="30700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US" altLang="ko-KR" sz="25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RequestMapping</a:t>
            </a:r>
            <a:endParaRPr lang="en-US" altLang="ko-KR" sz="2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25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US" altLang="ko-KR" sz="25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en-US" altLang="ko-KR" sz="2500" b="1" dirty="0">
              <a:solidFill>
                <a:schemeClr val="accent2">
                  <a:lumMod val="60000"/>
                  <a:lumOff val="4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106223" y="826977"/>
            <a:ext cx="1598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Rest-</a:t>
            </a:r>
            <a:endParaRPr lang="en-US" altLang="ko-KR" sz="1600" b="1" dirty="0">
              <a:solidFill>
                <a:schemeClr val="accent2">
                  <a:lumMod val="60000"/>
                  <a:lumOff val="40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/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ko-KR" altLang="en-US" sz="1600" dirty="0"/>
          </a:p>
        </p:txBody>
      </p:sp>
      <p:grpSp>
        <p:nvGrpSpPr>
          <p:cNvPr id="92" name="그룹 91"/>
          <p:cNvGrpSpPr/>
          <p:nvPr/>
        </p:nvGrpSpPr>
        <p:grpSpPr>
          <a:xfrm>
            <a:off x="7272214" y="2078667"/>
            <a:ext cx="1223938" cy="1223938"/>
            <a:chOff x="801135" y="2938582"/>
            <a:chExt cx="1661960" cy="1661960"/>
          </a:xfrm>
        </p:grpSpPr>
        <p:pic>
          <p:nvPicPr>
            <p:cNvPr id="93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직사각형 93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5C7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XML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xmlns="" id="{44A1D74D-6D46-412B-9889-F9CBE1F099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2" b="45180"/>
          <a:stretch/>
        </p:blipFill>
        <p:spPr>
          <a:xfrm>
            <a:off x="5966415" y="4227416"/>
            <a:ext cx="2688949" cy="19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0" y="189000"/>
            <a:ext cx="9187540" cy="648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</p:pic>
      <p:pic>
        <p:nvPicPr>
          <p:cNvPr id="12" name="Picture 2" descr="ê´ë ¨ ì´ë¯¸ì§">
            <a:extLst>
              <a:ext uri="{FF2B5EF4-FFF2-40B4-BE49-F238E27FC236}">
                <a16:creationId xmlns:a16="http://schemas.microsoft.com/office/drawing/2014/main" xmlns="" id="{C2287F6E-51DF-49F2-8659-362C5AE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8004675" y="312825"/>
            <a:ext cx="796425" cy="8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557213" y="312825"/>
            <a:ext cx="4410075" cy="2828925"/>
          </a:xfrm>
          <a:custGeom>
            <a:avLst/>
            <a:gdLst>
              <a:gd name="connsiteX0" fmla="*/ 1371600 w 4410075"/>
              <a:gd name="connsiteY0" fmla="*/ 0 h 2828925"/>
              <a:gd name="connsiteX1" fmla="*/ 1371600 w 4410075"/>
              <a:gd name="connsiteY1" fmla="*/ 1628775 h 2828925"/>
              <a:gd name="connsiteX2" fmla="*/ 0 w 4410075"/>
              <a:gd name="connsiteY2" fmla="*/ 1628775 h 2828925"/>
              <a:gd name="connsiteX3" fmla="*/ 0 w 4410075"/>
              <a:gd name="connsiteY3" fmla="*/ 2828925 h 2828925"/>
              <a:gd name="connsiteX4" fmla="*/ 4410075 w 4410075"/>
              <a:gd name="connsiteY4" fmla="*/ 2828925 h 2828925"/>
              <a:gd name="connsiteX5" fmla="*/ 4400550 w 4410075"/>
              <a:gd name="connsiteY5" fmla="*/ 2590800 h 2828925"/>
              <a:gd name="connsiteX6" fmla="*/ 4400550 w 4410075"/>
              <a:gd name="connsiteY6" fmla="*/ 733425 h 2828925"/>
              <a:gd name="connsiteX7" fmla="*/ 4314825 w 4410075"/>
              <a:gd name="connsiteY7" fmla="*/ 733425 h 2828925"/>
              <a:gd name="connsiteX8" fmla="*/ 3248025 w 4410075"/>
              <a:gd name="connsiteY8" fmla="*/ 733425 h 2828925"/>
              <a:gd name="connsiteX9" fmla="*/ 3248025 w 4410075"/>
              <a:gd name="connsiteY9" fmla="*/ 0 h 2828925"/>
              <a:gd name="connsiteX10" fmla="*/ 1371600 w 4410075"/>
              <a:gd name="connsiteY10" fmla="*/ 0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10075" h="2828925">
                <a:moveTo>
                  <a:pt x="1371600" y="0"/>
                </a:moveTo>
                <a:lnTo>
                  <a:pt x="1371600" y="1628775"/>
                </a:lnTo>
                <a:lnTo>
                  <a:pt x="0" y="1628775"/>
                </a:lnTo>
                <a:lnTo>
                  <a:pt x="0" y="2828925"/>
                </a:lnTo>
                <a:lnTo>
                  <a:pt x="4410075" y="2828925"/>
                </a:lnTo>
                <a:cubicBezTo>
                  <a:pt x="4406768" y="2749555"/>
                  <a:pt x="4400550" y="2670238"/>
                  <a:pt x="4400550" y="2590800"/>
                </a:cubicBezTo>
                <a:lnTo>
                  <a:pt x="4400550" y="733425"/>
                </a:lnTo>
                <a:lnTo>
                  <a:pt x="4314825" y="733425"/>
                </a:lnTo>
                <a:lnTo>
                  <a:pt x="3248025" y="733425"/>
                </a:lnTo>
                <a:lnTo>
                  <a:pt x="3248025" y="0"/>
                </a:lnTo>
                <a:lnTo>
                  <a:pt x="1371600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4A1D74D-6D46-412B-9889-F9CBE1F0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1959" r="8539" b="44687"/>
          <a:stretch/>
        </p:blipFill>
        <p:spPr>
          <a:xfrm>
            <a:off x="448080" y="762000"/>
            <a:ext cx="8695920" cy="4470400"/>
          </a:xfrm>
          <a:prstGeom prst="rect">
            <a:avLst/>
          </a:prstGeom>
        </p:spPr>
      </p:pic>
      <p:pic>
        <p:nvPicPr>
          <p:cNvPr id="5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7599617" y="173217"/>
            <a:ext cx="1370241" cy="1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221786" y="251162"/>
            <a:ext cx="1223938" cy="1223938"/>
            <a:chOff x="801135" y="2938582"/>
            <a:chExt cx="1661960" cy="1661960"/>
          </a:xfrm>
        </p:grpSpPr>
        <p:pic>
          <p:nvPicPr>
            <p:cNvPr id="11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5C7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Java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48080" y="762000"/>
            <a:ext cx="2184400" cy="4191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6220" y="3566160"/>
            <a:ext cx="3108960" cy="2514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6220" y="1983740"/>
            <a:ext cx="1070610" cy="23241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79874" y="3824610"/>
            <a:ext cx="1251585" cy="23241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17576" y="3985260"/>
            <a:ext cx="1251585" cy="23241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80369" y="2597684"/>
            <a:ext cx="1251585" cy="23241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8080" y="5646944"/>
            <a:ext cx="188826" cy="518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1561" y="586750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URL Mapping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906" y="3566267"/>
            <a:ext cx="169314" cy="258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8766" y="762000"/>
            <a:ext cx="169314" cy="419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6906" y="1983740"/>
            <a:ext cx="169314" cy="2324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80369" y="5646944"/>
            <a:ext cx="188826" cy="51865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33850" y="5867507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Logic Class DI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27373" y="5646944"/>
            <a:ext cx="188826" cy="5186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80854" y="5867507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annoations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62640" y="2365274"/>
            <a:ext cx="169314" cy="2324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62145" y="3592200"/>
            <a:ext cx="169314" cy="2324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48262" y="3985260"/>
            <a:ext cx="169314" cy="2324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3549" y="5646944"/>
            <a:ext cx="1798739" cy="29427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72412" y="5646944"/>
            <a:ext cx="2215456" cy="2942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316199" y="5646944"/>
            <a:ext cx="2338622" cy="29427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806786" y="251162"/>
            <a:ext cx="1223938" cy="1223938"/>
            <a:chOff x="801135" y="2938582"/>
            <a:chExt cx="1661960" cy="1661960"/>
          </a:xfrm>
        </p:grpSpPr>
        <p:pic>
          <p:nvPicPr>
            <p:cNvPr id="35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7A5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err="1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JSP</a:t>
              </a:r>
              <a:endParaRPr lang="en-US" altLang="ko-KR" sz="2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9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0" y="189000"/>
            <a:ext cx="9187540" cy="648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</p:pic>
      <p:pic>
        <p:nvPicPr>
          <p:cNvPr id="12" name="Picture 2" descr="ê´ë ¨ ì´ë¯¸ì§">
            <a:extLst>
              <a:ext uri="{FF2B5EF4-FFF2-40B4-BE49-F238E27FC236}">
                <a16:creationId xmlns:a16="http://schemas.microsoft.com/office/drawing/2014/main" xmlns="" id="{C2287F6E-51DF-49F2-8659-362C5AE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8004675" y="312825"/>
            <a:ext cx="796425" cy="8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66926" y="1600200"/>
            <a:ext cx="1943100" cy="4953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050" y="6057900"/>
            <a:ext cx="1238250" cy="5143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75818" y="457200"/>
            <a:ext cx="8045881" cy="4470400"/>
            <a:chOff x="990600" y="2654617"/>
            <a:chExt cx="5525259" cy="30699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507EA87-C9A3-41AF-AAEB-93EB63C85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" r="18536" b="74306"/>
            <a:stretch/>
          </p:blipFill>
          <p:spPr>
            <a:xfrm>
              <a:off x="990600" y="2654617"/>
              <a:ext cx="5525259" cy="121634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507EA87-C9A3-41AF-AAEB-93EB63C85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" t="60845" r="18536"/>
            <a:stretch/>
          </p:blipFill>
          <p:spPr>
            <a:xfrm>
              <a:off x="990600" y="3870960"/>
              <a:ext cx="5525259" cy="185356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221786" y="251162"/>
            <a:ext cx="1223938" cy="1223938"/>
            <a:chOff x="801135" y="2938582"/>
            <a:chExt cx="1661960" cy="1661960"/>
          </a:xfrm>
        </p:grpSpPr>
        <p:pic>
          <p:nvPicPr>
            <p:cNvPr id="10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5C7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Java</a:t>
              </a:r>
            </a:p>
          </p:txBody>
        </p:sp>
      </p:grpSp>
      <p:pic>
        <p:nvPicPr>
          <p:cNvPr id="12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7599617" y="173217"/>
            <a:ext cx="1370241" cy="1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48080" y="5342144"/>
            <a:ext cx="188826" cy="518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1561" y="5562707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JSON</a:t>
            </a:r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for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DataTables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3549" y="5342144"/>
            <a:ext cx="2979601" cy="29427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40279" y="2495845"/>
            <a:ext cx="2072871" cy="19655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18102" y="5342144"/>
            <a:ext cx="188826" cy="5186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71583" y="5562707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JSON</a:t>
            </a:r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for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FullCallendar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10145" y="5342144"/>
            <a:ext cx="3400922" cy="2942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32917" y="3803123"/>
            <a:ext cx="2615749" cy="19655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4806786" y="251162"/>
            <a:ext cx="1223938" cy="1223938"/>
            <a:chOff x="801135" y="2938582"/>
            <a:chExt cx="1661960" cy="1661960"/>
          </a:xfrm>
        </p:grpSpPr>
        <p:pic>
          <p:nvPicPr>
            <p:cNvPr id="25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7A5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err="1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JSON</a:t>
              </a:r>
              <a:endParaRPr lang="en-US" altLang="ko-KR" sz="2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05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0" y="189000"/>
            <a:ext cx="9187540" cy="648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</p:pic>
      <p:pic>
        <p:nvPicPr>
          <p:cNvPr id="12" name="Picture 2" descr="ê´ë ¨ ì´ë¯¸ì§">
            <a:extLst>
              <a:ext uri="{FF2B5EF4-FFF2-40B4-BE49-F238E27FC236}">
                <a16:creationId xmlns:a16="http://schemas.microsoft.com/office/drawing/2014/main" xmlns="" id="{C2287F6E-51DF-49F2-8659-362C5AE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8004675" y="312825"/>
            <a:ext cx="796425" cy="8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24450" y="1186761"/>
            <a:ext cx="1981201" cy="71823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47301" y="1905000"/>
            <a:ext cx="958350" cy="23812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4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912B7BA-18B8-47F7-A9AE-DF5CAD32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6" y="1852657"/>
            <a:ext cx="6542894" cy="48673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028907F-A07D-4FDF-BEF2-E461E8FDA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8"/>
          <a:stretch/>
        </p:blipFill>
        <p:spPr>
          <a:xfrm>
            <a:off x="188106" y="441268"/>
            <a:ext cx="5945994" cy="122128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221786" y="251162"/>
            <a:ext cx="1223938" cy="1223938"/>
            <a:chOff x="801135" y="2938582"/>
            <a:chExt cx="1661960" cy="1661960"/>
          </a:xfrm>
        </p:grpSpPr>
        <p:pic>
          <p:nvPicPr>
            <p:cNvPr id="12" name="Picture 4" descr="html page image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5" y="2938582"/>
              <a:ext cx="1661960" cy="166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869950" y="3803650"/>
              <a:ext cx="1333706" cy="444500"/>
            </a:xfrm>
            <a:prstGeom prst="rect">
              <a:avLst/>
            </a:prstGeom>
            <a:solidFill>
              <a:srgbClr val="5C7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XML</a:t>
              </a:r>
            </a:p>
          </p:txBody>
        </p:sp>
      </p:grp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xmlns="" id="{890E2A7A-DAC8-4C7E-AEC3-BE0F74C38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r="25230" b="40400"/>
          <a:stretch/>
        </p:blipFill>
        <p:spPr bwMode="auto">
          <a:xfrm>
            <a:off x="7599617" y="173217"/>
            <a:ext cx="1370241" cy="1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396766" y="5485019"/>
            <a:ext cx="188826" cy="5186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50247" y="570558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bean</a:t>
            </a:r>
            <a:endParaRPr lang="ko-KR" altLang="en-US" sz="2000" b="1" dirty="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82235" y="5485019"/>
            <a:ext cx="768231" cy="2942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1335" y="5337881"/>
            <a:ext cx="5162215" cy="558094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1335" y="5994485"/>
            <a:ext cx="5162215" cy="558094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3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56914"/>
            <a:chOff x="2085977" y="2349194"/>
            <a:chExt cx="4972048" cy="1756914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Review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77054" y="3782943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err="1" smtClean="0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개발후기</a:t>
              </a:r>
              <a:endParaRPr lang="ko-KR" altLang="en-US" sz="1500" b="1" smtClean="0">
                <a:solidFill>
                  <a:srgbClr val="1C8C8C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42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00223" y="1114632"/>
            <a:ext cx="5524501" cy="3974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2995" y="5088684"/>
            <a:ext cx="5558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ko-KR" altLang="en-US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rPr>
              <a:t>이미지출처</a:t>
            </a:r>
            <a:r>
              <a:rPr lang="en-US" altLang="ko-KR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https://m.gettyimagesbank.com/view/%EC%9E%90%EB%AC%BC%EC%87%A0/a8534961</a:t>
            </a:r>
            <a:endParaRPr lang="ko-KR" altLang="en-US" sz="600" dirty="0" smtClean="0">
              <a:solidFill>
                <a:schemeClr val="tx1">
                  <a:lumMod val="85000"/>
                  <a:lumOff val="15000"/>
                </a:schemeClr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210" y="5541116"/>
            <a:ext cx="84915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solve it?</a:t>
            </a:r>
          </a:p>
          <a:p>
            <a:pPr algn="ctr">
              <a:lnSpc>
                <a:spcPct val="120000"/>
              </a:lnSpc>
            </a:pPr>
            <a:r>
              <a:rPr lang="ko-KR" altLang="en-US" sz="1200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고민의 시작</a:t>
            </a:r>
            <a:endParaRPr lang="en-US" altLang="ko-KR" sz="1200" smtClean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9" y="1339532"/>
            <a:ext cx="2643188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534419" y="1545943"/>
            <a:ext cx="2767490" cy="157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14000"/>
              </a:lnSpc>
            </a:pP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이 현 영 </a:t>
            </a:r>
            <a:r>
              <a:rPr lang="en-US" altLang="ko-KR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 PM ]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 &amp; UML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계획 및 작성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DB(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MySQL, Maria )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설계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설계 및 관리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Raspberry Pi 3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OS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MySQL / </a:t>
            </a:r>
            <a:r>
              <a:rPr lang="en-US" altLang="ko-KR" sz="1100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MariaDB</a:t>
            </a: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환경구축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전체 기술 지원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23648" y="3090136"/>
            <a:ext cx="2757230" cy="157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</a:pP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장 동 </a:t>
            </a:r>
            <a:r>
              <a:rPr lang="ko-KR" altLang="en-US" sz="1100" b="1" dirty="0" err="1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희</a:t>
            </a: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en-US" altLang="ko-KR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 Full-stack ]</a:t>
            </a: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 &amp; UML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계획 참여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lang="ko-KR" altLang="en-US" sz="1100" dirty="0">
                <a:latin typeface="Hack" panose="020B0609030202020204" pitchFamily="49" charset="0"/>
                <a:cs typeface="Hack" panose="020B0609030202020204" pitchFamily="49" charset="0"/>
              </a:rPr>
              <a:t>설계 </a:t>
            </a:r>
            <a:r>
              <a:rPr lang="en-US" altLang="ko-KR" sz="1100" dirty="0" smtClean="0">
                <a:latin typeface="Hack" panose="020B0609030202020204" pitchFamily="49" charset="0"/>
                <a:cs typeface="Hack" panose="020B0609030202020204" pitchFamily="49" charset="0"/>
              </a:rPr>
              <a:t>(Oracle)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설계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 </a:t>
            </a:r>
            <a:r>
              <a:rPr lang="ko-KR" altLang="en-US" sz="1100" dirty="0">
                <a:latin typeface="Hack" panose="020B0609030202020204" pitchFamily="49" charset="0"/>
                <a:cs typeface="Hack" panose="020B0609030202020204" pitchFamily="49" charset="0"/>
              </a:rPr>
              <a:t>작성 및 </a:t>
            </a: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Front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연동</a:t>
            </a:r>
            <a:endParaRPr lang="en-US" altLang="ko-KR" sz="1100" dirty="0">
              <a:latin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Procedure </a:t>
            </a:r>
            <a:r>
              <a:rPr lang="ko-KR" altLang="en-US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작성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(Oracle)</a:t>
            </a:r>
          </a:p>
          <a:p>
            <a:pPr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Web-front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작성 및 기술 지원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2924" y="3102836"/>
            <a:ext cx="2767904" cy="157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14000"/>
              </a:lnSpc>
            </a:pP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이 정 </a:t>
            </a:r>
            <a:r>
              <a:rPr lang="ko-KR" altLang="en-US" sz="1100" b="1" dirty="0" err="1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렬</a:t>
            </a: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 </a:t>
            </a:r>
            <a:r>
              <a:rPr lang="en-US" altLang="ko-KR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 Back-PL ]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 &amp; UML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계획 및 작성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설계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( MySQL, Maria )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설계 및 관리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Procedure</a:t>
            </a: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Trigger,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Event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작성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작성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검토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MyBatis</a:t>
            </a: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설정 및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DAO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작성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0770" y="4621706"/>
            <a:ext cx="2770058" cy="157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14000"/>
              </a:lnSpc>
            </a:pP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허 지 훈 </a:t>
            </a:r>
            <a:r>
              <a:rPr lang="en-US" altLang="ko-KR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 Front-PL ]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설계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( Oracle )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 &amp; UML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계획 참여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설계</a:t>
            </a:r>
            <a:endParaRPr lang="en-US" altLang="ko-KR" sz="1100" dirty="0" smtClean="0"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Procedure </a:t>
            </a:r>
            <a:r>
              <a:rPr lang="ko-KR" altLang="en-US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작성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(Oracle)</a:t>
            </a: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Full / </a:t>
            </a:r>
            <a:r>
              <a:rPr lang="en-US" altLang="ko-KR" sz="1100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Callendar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작성 및 배포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r"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작성 및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Front </a:t>
            </a:r>
            <a:r>
              <a:rPr lang="ko-KR" altLang="en-US" sz="1100" dirty="0" smtClean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연</a:t>
            </a:r>
            <a:r>
              <a:rPr lang="ko-KR" altLang="en-US" sz="1100" dirty="0"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동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823648" y="4622263"/>
            <a:ext cx="2757230" cy="157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</a:pP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장 보 현</a:t>
            </a:r>
            <a:r>
              <a:rPr lang="ko-KR" altLang="en-US" sz="1100" b="1" dirty="0">
                <a:solidFill>
                  <a:srgbClr val="29D1CD"/>
                </a:solidFill>
                <a:latin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100" b="1" dirty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 Full-stack ]</a:t>
            </a:r>
            <a:endParaRPr lang="en-US" altLang="ko-KR" sz="1100" b="1" dirty="0" smtClean="0">
              <a:solidFill>
                <a:srgbClr val="29D1CD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 </a:t>
            </a: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UML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계획 참여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lang="ko-KR" altLang="en-US" sz="1100" dirty="0">
                <a:latin typeface="Hack" panose="020B0609030202020204" pitchFamily="49" charset="0"/>
                <a:cs typeface="Hack" panose="020B0609030202020204" pitchFamily="49" charset="0"/>
              </a:rPr>
              <a:t>설계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참여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설계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작성 및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Front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연동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Web-front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작성 및 기술 지원</a:t>
            </a:r>
            <a:endParaRPr lang="en-US" altLang="ko-KR" sz="1100" dirty="0" smtClean="0">
              <a:latin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Spring Framework</a:t>
            </a:r>
            <a:r>
              <a:rPr lang="ko-KR" altLang="en-US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이관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23648" y="1537426"/>
            <a:ext cx="2757230" cy="157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</a:pP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황 </a:t>
            </a:r>
            <a:r>
              <a:rPr lang="ko-KR" altLang="en-US" sz="1100" b="1" dirty="0" err="1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규</a:t>
            </a:r>
            <a:r>
              <a:rPr lang="ko-KR" altLang="en-US" sz="1100" b="1" dirty="0" smtClean="0">
                <a:solidFill>
                  <a:srgbClr val="29D1CD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 성</a:t>
            </a:r>
            <a:r>
              <a:rPr lang="ko-KR" altLang="en-US" sz="1100" b="1" dirty="0">
                <a:solidFill>
                  <a:srgbClr val="29D1CD"/>
                </a:solidFill>
                <a:latin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1100" b="1" dirty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 Full-stack ]</a:t>
            </a:r>
            <a:endParaRPr lang="en-US" altLang="ko-KR" sz="1100" b="1" dirty="0" smtClean="0">
              <a:solidFill>
                <a:srgbClr val="29D1CD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설계 참여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ERD </a:t>
            </a:r>
            <a:r>
              <a:rPr lang="en-US" altLang="ko-KR" sz="11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UML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계획 참여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Framework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설계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SQL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작성 및 </a:t>
            </a: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Front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연동</a:t>
            </a:r>
            <a:endParaRPr lang="en-US" altLang="ko-KR" sz="1100" dirty="0" smtClean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11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Web-front </a:t>
            </a:r>
            <a:r>
              <a:rPr lang="ko-KR" altLang="en-US" sz="1100" dirty="0" smtClean="0">
                <a:latin typeface="Hack" panose="020B0609030202020204" pitchFamily="49" charset="0"/>
                <a:cs typeface="Hack" panose="020B0609030202020204" pitchFamily="49" charset="0"/>
              </a:rPr>
              <a:t>작성 및 기술 지원</a:t>
            </a:r>
            <a:endParaRPr lang="en-US" altLang="ko-KR" sz="11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42925" y="1566577"/>
            <a:ext cx="2868294" cy="1444582"/>
            <a:chOff x="542925" y="1566577"/>
            <a:chExt cx="2868294" cy="1444582"/>
          </a:xfrm>
        </p:grpSpPr>
        <p:sp>
          <p:nvSpPr>
            <p:cNvPr id="25" name="직사각형 24"/>
            <p:cNvSpPr/>
            <p:nvPr/>
          </p:nvSpPr>
          <p:spPr>
            <a:xfrm>
              <a:off x="542925" y="1566577"/>
              <a:ext cx="2868294" cy="1444582"/>
            </a:xfrm>
            <a:prstGeom prst="rect">
              <a:avLst/>
            </a:prstGeom>
            <a:solidFill>
              <a:srgbClr val="C71C0F">
                <a:alpha val="9764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  <a:t>길이 있으면 찾아가고</a:t>
              </a:r>
              <a:endParaRPr lang="en-US" altLang="ko-KR" sz="1500" b="1" dirty="0" smtClean="0"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  <a:t>없다면 만들어 가자</a:t>
              </a:r>
              <a:endParaRPr lang="en-US" altLang="ko-KR" sz="1500" b="1" dirty="0" smtClean="0"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4A0B0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현영 </a:t>
              </a:r>
              <a:r>
                <a:rPr lang="ko-KR" altLang="en-US" sz="1000" b="1" dirty="0">
                  <a:solidFill>
                    <a:srgbClr val="4A0B0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드</a:t>
              </a:r>
              <a:r>
                <a:rPr lang="ko-KR" altLang="en-US" sz="1000" b="1" dirty="0" smtClean="0">
                  <a:solidFill>
                    <a:srgbClr val="4A0B0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 </a:t>
              </a:r>
              <a:r>
                <a:rPr lang="ko-KR" altLang="en-US" sz="1000" b="1" dirty="0" err="1" smtClean="0">
                  <a:solidFill>
                    <a:srgbClr val="4A0B0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옵티마이저</a:t>
              </a:r>
              <a:endParaRPr lang="en-US" altLang="ko-KR" sz="1000" b="1" dirty="0">
                <a:solidFill>
                  <a:srgbClr val="4A0B06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28641" y="1568091"/>
              <a:ext cx="374073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21B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M</a:t>
              </a:r>
              <a:endParaRPr lang="ko-KR" altLang="en-US" sz="1000" b="1" dirty="0">
                <a:solidFill>
                  <a:srgbClr val="FF0000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2925" y="3107809"/>
            <a:ext cx="2868294" cy="1440914"/>
            <a:chOff x="542925" y="3107809"/>
            <a:chExt cx="2868294" cy="1440914"/>
          </a:xfrm>
        </p:grpSpPr>
        <p:sp>
          <p:nvSpPr>
            <p:cNvPr id="3" name="직사각형 2"/>
            <p:cNvSpPr/>
            <p:nvPr/>
          </p:nvSpPr>
          <p:spPr>
            <a:xfrm>
              <a:off x="542925" y="3107809"/>
              <a:ext cx="2868294" cy="1440914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500" b="1" dirty="0" smtClean="0"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쓸모 있는 쿼리</a:t>
              </a:r>
              <a:r>
                <a:rPr lang="en-US" altLang="ko-KR" sz="15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,</a:t>
              </a:r>
            </a:p>
            <a:p>
              <a:pPr algn="ctr"/>
              <a:r>
                <a:rPr lang="ko-KR" altLang="en-US" sz="1500" b="1" dirty="0" smtClean="0"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그 한 줄에 목숨 거는</a:t>
              </a:r>
              <a:endParaRPr lang="en-US" altLang="ko-KR" sz="15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500" b="1" dirty="0" err="1" smtClean="0"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동네형</a:t>
              </a:r>
              <a:endParaRPr lang="en-US" altLang="ko-KR" sz="15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accent5">
                      <a:lumMod val="75000"/>
                    </a:schemeClr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서버다운시킨 바로 그 놈</a:t>
              </a:r>
              <a:endParaRPr lang="ko-KR" altLang="en-US" sz="1000" b="1" dirty="0">
                <a:solidFill>
                  <a:schemeClr val="accent5">
                    <a:lumMod val="75000"/>
                  </a:schemeClr>
                </a:solidFill>
                <a:latin typeface="Hack" panose="020B0609030202020204" pitchFamily="49" charset="0"/>
                <a:ea typeface="+mj-ea"/>
                <a:cs typeface="Hack" panose="020B0609030202020204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21916" y="3113259"/>
              <a:ext cx="374073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1F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smtClean="0">
                  <a:solidFill>
                    <a:srgbClr val="001F5E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</a:t>
              </a:r>
              <a:r>
                <a:rPr lang="en-US" altLang="ko-KR" sz="1000" b="1">
                  <a:solidFill>
                    <a:srgbClr val="001F5E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L</a:t>
              </a:r>
              <a:endParaRPr lang="ko-KR" altLang="en-US" sz="1000" b="1">
                <a:solidFill>
                  <a:srgbClr val="001F5E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2925" y="4626151"/>
            <a:ext cx="2868294" cy="1441828"/>
            <a:chOff x="542925" y="4629326"/>
            <a:chExt cx="2868294" cy="1441828"/>
          </a:xfrm>
        </p:grpSpPr>
        <p:sp>
          <p:nvSpPr>
            <p:cNvPr id="27" name="직사각형 26"/>
            <p:cNvSpPr/>
            <p:nvPr/>
          </p:nvSpPr>
          <p:spPr>
            <a:xfrm>
              <a:off x="542925" y="4629326"/>
              <a:ext cx="2868294" cy="1441828"/>
            </a:xfrm>
            <a:prstGeom prst="rect">
              <a:avLst/>
            </a:prstGeom>
            <a:solidFill>
              <a:srgbClr val="217123">
                <a:alpha val="972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막내</a:t>
              </a:r>
              <a:r>
                <a:rPr lang="en-US" altLang="ko-KR" sz="1400" b="1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,</a:t>
              </a:r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귀여움</a:t>
              </a:r>
              <a:r>
                <a:rPr lang="en-US" altLang="ko-KR" sz="1400" b="1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,</a:t>
              </a:r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재미를</a:t>
              </a:r>
              <a:r>
                <a:rPr lang="en-US" altLang="ko-KR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</a:t>
              </a:r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담당한</a:t>
              </a:r>
              <a:endParaRPr lang="en-US" altLang="ko-KR" sz="14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무한 발전가능성의 갓</a:t>
              </a:r>
              <a:r>
                <a:rPr lang="en-US" altLang="ko-KR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-</a:t>
              </a:r>
              <a:r>
                <a:rPr lang="ko-KR" altLang="en-US" sz="1400" b="1" dirty="0" err="1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이십대</a:t>
              </a:r>
              <a:endParaRPr lang="en-US" altLang="ko-KR" sz="14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23361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팀내 </a:t>
              </a:r>
              <a:r>
                <a:rPr lang="ko-KR" altLang="en-US" sz="1000" b="1" dirty="0" err="1" smtClean="0">
                  <a:solidFill>
                    <a:srgbClr val="23361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엔터테이닝</a:t>
              </a:r>
              <a:r>
                <a:rPr lang="ko-KR" altLang="en-US" sz="1000" b="1" dirty="0" smtClean="0">
                  <a:solidFill>
                    <a:srgbClr val="233616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 머신</a:t>
              </a:r>
              <a:endParaRPr lang="en-US" altLang="ko-KR" sz="1000" b="1" dirty="0" smtClean="0">
                <a:solidFill>
                  <a:srgbClr val="233616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34991" y="4639053"/>
              <a:ext cx="374073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06E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smtClean="0">
                  <a:solidFill>
                    <a:srgbClr val="206E2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</a:t>
              </a:r>
              <a:r>
                <a:rPr lang="en-US" altLang="ko-KR" sz="1000" b="1">
                  <a:solidFill>
                    <a:srgbClr val="206E22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L</a:t>
              </a:r>
              <a:endParaRPr lang="ko-KR" altLang="en-US" sz="1000" b="1">
                <a:solidFill>
                  <a:srgbClr val="206E22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712583" y="3110217"/>
            <a:ext cx="2868294" cy="1436855"/>
            <a:chOff x="5712583" y="3110217"/>
            <a:chExt cx="2868294" cy="1436855"/>
          </a:xfrm>
        </p:grpSpPr>
        <p:sp>
          <p:nvSpPr>
            <p:cNvPr id="26" name="직사각형 25"/>
            <p:cNvSpPr/>
            <p:nvPr/>
          </p:nvSpPr>
          <p:spPr>
            <a:xfrm>
              <a:off x="5712583" y="3110217"/>
              <a:ext cx="2868294" cy="1436855"/>
            </a:xfrm>
            <a:prstGeom prst="rect">
              <a:avLst/>
            </a:prstGeom>
            <a:solidFill>
              <a:srgbClr val="EB6BE5">
                <a:alpha val="9764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어떠한 어려운 상황속에서도</a:t>
              </a:r>
              <a:endParaRPr lang="en-US" altLang="ko-KR" sz="14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400" b="1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가능성은 항상 존재한다</a:t>
              </a:r>
              <a:endParaRPr lang="en-US" altLang="ko-KR" sz="14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87148A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이제 디자인 말고 코딩</a:t>
              </a:r>
              <a:endParaRPr lang="en-US" altLang="ko-KR" sz="1000" b="1" dirty="0" smtClean="0">
                <a:solidFill>
                  <a:srgbClr val="87148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26661" y="3113259"/>
              <a:ext cx="529916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6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smtClean="0">
                  <a:solidFill>
                    <a:srgbClr val="E568E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</a:t>
              </a:r>
              <a:endParaRPr lang="ko-KR" altLang="en-US" sz="1000" b="1">
                <a:solidFill>
                  <a:srgbClr val="E568E0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712583" y="1568641"/>
            <a:ext cx="2868294" cy="1436855"/>
            <a:chOff x="5712583" y="1562291"/>
            <a:chExt cx="2868294" cy="1436855"/>
          </a:xfrm>
        </p:grpSpPr>
        <p:sp>
          <p:nvSpPr>
            <p:cNvPr id="29" name="직사각형 28"/>
            <p:cNvSpPr/>
            <p:nvPr/>
          </p:nvSpPr>
          <p:spPr>
            <a:xfrm>
              <a:off x="5712583" y="1562291"/>
              <a:ext cx="2868294" cy="1436855"/>
            </a:xfrm>
            <a:prstGeom prst="rect">
              <a:avLst/>
            </a:prstGeom>
            <a:solidFill>
              <a:srgbClr val="A0B90B">
                <a:alpha val="972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  <a:t>하나하나</a:t>
              </a:r>
              <a:r>
                <a:rPr lang="en-US" altLang="ko-KR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  <a:t/>
              </a:r>
              <a:br>
                <a:rPr lang="en-US" altLang="ko-KR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</a:br>
              <a:r>
                <a:rPr lang="ko-KR" altLang="en-US" sz="1500" b="1" dirty="0" err="1" smtClean="0">
                  <a:latin typeface="Hack" panose="020B0609030202020204" pitchFamily="49" charset="0"/>
                  <a:cs typeface="Hack" panose="020B0609030202020204" pitchFamily="49" charset="0"/>
                </a:rPr>
                <a:t>파들어간다</a:t>
              </a:r>
              <a:r>
                <a:rPr lang="en-US" altLang="ko-KR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  <a:t/>
              </a:r>
              <a:br>
                <a:rPr lang="en-US" altLang="ko-KR" sz="1500" b="1" dirty="0" smtClean="0">
                  <a:latin typeface="Hack" panose="020B0609030202020204" pitchFamily="49" charset="0"/>
                  <a:cs typeface="Hack" panose="020B0609030202020204" pitchFamily="49" charset="0"/>
                </a:rPr>
              </a:br>
              <a:r>
                <a:rPr lang="ko-KR" altLang="en-US" sz="1000" b="1" dirty="0" smtClean="0">
                  <a:solidFill>
                    <a:srgbClr val="7E7B08"/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끝까지 </a:t>
              </a:r>
              <a:r>
                <a:rPr lang="en-US" altLang="ko-KR" sz="1000" b="1" dirty="0" smtClean="0">
                  <a:solidFill>
                    <a:srgbClr val="7E7B08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PANDA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26660" y="1576028"/>
              <a:ext cx="529917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CB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rgbClr val="9CB40B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</a:t>
              </a:r>
              <a:endParaRPr lang="ko-KR" altLang="en-US" sz="1000" b="1" dirty="0">
                <a:solidFill>
                  <a:srgbClr val="9CB40B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12583" y="4621706"/>
            <a:ext cx="2868294" cy="1436855"/>
            <a:chOff x="5712583" y="4621706"/>
            <a:chExt cx="2868294" cy="1436855"/>
          </a:xfrm>
        </p:grpSpPr>
        <p:sp>
          <p:nvSpPr>
            <p:cNvPr id="30" name="직사각형 29"/>
            <p:cNvSpPr/>
            <p:nvPr/>
          </p:nvSpPr>
          <p:spPr>
            <a:xfrm>
              <a:off x="5712583" y="4621706"/>
              <a:ext cx="2868294" cy="1436855"/>
            </a:xfrm>
            <a:prstGeom prst="rect">
              <a:avLst/>
            </a:prstGeom>
            <a:solidFill>
              <a:srgbClr val="299EB9">
                <a:alpha val="9764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500" b="1" dirty="0" smtClean="0"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400" b="1" dirty="0" err="1">
                  <a:latin typeface="Hack" panose="020B0609030202020204" pitchFamily="49" charset="0"/>
                  <a:cs typeface="Hack" panose="020B0609030202020204" pitchFamily="49" charset="0"/>
                </a:rPr>
                <a:t>운동경력</a:t>
              </a:r>
              <a:r>
                <a:rPr lang="ko-KR" altLang="en-US" sz="1400" b="1" dirty="0">
                  <a:latin typeface="Hack" panose="020B0609030202020204" pitchFamily="49" charset="0"/>
                  <a:cs typeface="Hack" panose="020B0609030202020204" pitchFamily="49" charset="0"/>
                </a:rPr>
                <a:t> 보다는 </a:t>
              </a:r>
              <a:r>
                <a:rPr lang="ko-KR" altLang="en-US" sz="1400" b="1" dirty="0" err="1">
                  <a:latin typeface="Hack" panose="020B0609030202020204" pitchFamily="49" charset="0"/>
                  <a:cs typeface="Hack" panose="020B0609030202020204" pitchFamily="49" charset="0"/>
                </a:rPr>
                <a:t>개발경력이</a:t>
              </a:r>
              <a:r>
                <a:rPr lang="ko-KR" altLang="en-US" sz="1400" b="1" dirty="0">
                  <a:latin typeface="Hack" panose="020B0609030202020204" pitchFamily="49" charset="0"/>
                  <a:cs typeface="Hack" panose="020B0609030202020204" pitchFamily="49" charset="0"/>
                </a:rPr>
                <a:t> 더 화려한 개발자가 되고 </a:t>
              </a:r>
              <a:r>
                <a:rPr lang="ko-KR" altLang="en-US" sz="1400" b="1" dirty="0" smtClean="0">
                  <a:latin typeface="Hack" panose="020B0609030202020204" pitchFamily="49" charset="0"/>
                  <a:cs typeface="Hack" panose="020B0609030202020204" pitchFamily="49" charset="0"/>
                </a:rPr>
                <a:t>싶다</a:t>
              </a:r>
              <a:endParaRPr lang="en-US" altLang="ko-KR" sz="1400" b="1" dirty="0" smtClean="0"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 algn="ctr"/>
              <a:r>
                <a:rPr lang="ko-KR" altLang="en-US" sz="1000" b="1" dirty="0" err="1" smtClean="0">
                  <a:solidFill>
                    <a:schemeClr val="accent5">
                      <a:lumMod val="50000"/>
                    </a:schemeClr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현티마이저</a:t>
              </a: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Hack" panose="020B0609030202020204" pitchFamily="49" charset="0"/>
                  <a:ea typeface="+mj-ea"/>
                  <a:cs typeface="Hack" panose="020B0609030202020204" pitchFamily="49" charset="0"/>
                </a:rPr>
                <a:t> 첫 이용자</a:t>
              </a:r>
              <a:endParaRPr lang="en-US" altLang="ko-KR" sz="1000" b="1" dirty="0" smtClean="0">
                <a:solidFill>
                  <a:schemeClr val="accent5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726661" y="4626065"/>
              <a:ext cx="529916" cy="2710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89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smtClean="0">
                  <a:solidFill>
                    <a:srgbClr val="289AB5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</a:t>
              </a:r>
              <a:endParaRPr lang="ko-KR" altLang="en-US" sz="1000" b="1">
                <a:solidFill>
                  <a:srgbClr val="289AB5"/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77" y="4625189"/>
            <a:ext cx="1073774" cy="14316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90" y="3110217"/>
            <a:ext cx="1077641" cy="14368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317" t="4439" b="3633"/>
          <a:stretch/>
        </p:blipFill>
        <p:spPr>
          <a:xfrm rot="10800000">
            <a:off x="3412726" y="1571159"/>
            <a:ext cx="1089095" cy="1440000"/>
          </a:xfrm>
          <a:prstGeom prst="rect">
            <a:avLst/>
          </a:prstGeom>
        </p:spPr>
      </p:pic>
      <p:pic>
        <p:nvPicPr>
          <p:cNvPr id="1026" name="Picture 2" descr="https://lh3.googleusercontent.com/-oaFvOvZgJ2Y/W7_cQM19VSI/AAAAAAAAAAQ/BiAcDCgRobYF9FSPBavkemVZ52kaGcLqgCK8BGAs/s512/20181012_07560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7" t="4460" r="5156" b="3873"/>
          <a:stretch/>
        </p:blipFill>
        <p:spPr bwMode="auto">
          <a:xfrm>
            <a:off x="4636295" y="1570784"/>
            <a:ext cx="10715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809" y="4622122"/>
            <a:ext cx="1080000" cy="14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1219" y="3112284"/>
            <a:ext cx="1080000" cy="1440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598307" y="191152"/>
            <a:ext cx="3785823" cy="876426"/>
            <a:chOff x="2569517" y="197606"/>
            <a:chExt cx="3785823" cy="87642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69517" y="329861"/>
              <a:ext cx="1005778" cy="667728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3590711" y="197606"/>
              <a:ext cx="2764629" cy="876426"/>
              <a:chOff x="3277558" y="2833842"/>
              <a:chExt cx="3723453" cy="1180386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3216" y="2986308"/>
                <a:ext cx="3697795" cy="885384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296740" y="3724064"/>
                <a:ext cx="3532482" cy="29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>
                    <a:solidFill>
                      <a:srgbClr val="1C8C8C"/>
                    </a:solidFill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Light-ERP for initial Start-up Business</a:t>
                </a:r>
                <a:endParaRPr lang="ko-KR" altLang="en-US" sz="800" b="1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277558" y="2833842"/>
                <a:ext cx="974120" cy="331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smtClean="0">
                    <a:solidFill>
                      <a:srgbClr val="0F4A49"/>
                    </a:solidFill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Project</a:t>
                </a:r>
                <a:endParaRPr lang="ko-KR" altLang="en-US" sz="1000" b="1">
                  <a:solidFill>
                    <a:srgbClr val="0F4A49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endParaRP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>
            <a:off x="542925" y="1251230"/>
            <a:ext cx="805815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56914"/>
            <a:chOff x="2085977" y="2349194"/>
            <a:chExt cx="4972048" cy="1756914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Q</a:t>
              </a:r>
              <a:r>
                <a:rPr lang="en-US" altLang="ko-KR" sz="3000" b="1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&amp;</a:t>
              </a:r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A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77054" y="3782943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mtClean="0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rPr>
                <a:t>질의응답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83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 flipH="1">
            <a:off x="2716845" y="2983142"/>
            <a:ext cx="1883063" cy="444884"/>
          </a:xfrm>
          <a:prstGeom prst="line">
            <a:avLst/>
          </a:prstGeom>
          <a:ln w="2540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585779" y="2973279"/>
            <a:ext cx="1164009" cy="1078493"/>
          </a:xfrm>
          <a:prstGeom prst="line">
            <a:avLst/>
          </a:prstGeom>
          <a:ln w="2540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4343434" y="1282400"/>
            <a:ext cx="243860" cy="1690879"/>
          </a:xfrm>
          <a:prstGeom prst="line">
            <a:avLst/>
          </a:prstGeom>
          <a:ln w="2540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7406" y="5010371"/>
            <a:ext cx="6989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</a:t>
            </a:r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ight ERP </a:t>
            </a:r>
            <a:r>
              <a:rPr lang="en-US" altLang="ko-KR" sz="2000" b="1" smtClean="0">
                <a:solidFill>
                  <a:srgbClr val="6FBBAE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</a:t>
            </a:r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2000" b="1" smtClean="0">
                <a:solidFill>
                  <a:srgbClr val="29D1CD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</a:t>
            </a:r>
            <a:r>
              <a:rPr lang="en-US" altLang="ko-KR" sz="2000" b="1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tart-up-business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스타트업기업을 위한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ko-KR" altLang="en-US" sz="12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웹기반</a:t>
            </a:r>
            <a:endParaRPr lang="en-US" altLang="ko-KR" sz="1200" smtClean="0">
              <a:solidFill>
                <a:schemeClr val="tx1">
                  <a:lumMod val="65000"/>
                  <a:lumOff val="3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경량 전사자원관리 시스템 구현 프로젝트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3668834" y="2923846"/>
            <a:ext cx="941234" cy="1024540"/>
          </a:xfrm>
          <a:prstGeom prst="line">
            <a:avLst/>
          </a:prstGeom>
          <a:ln w="1016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4610067" y="2386425"/>
            <a:ext cx="1654126" cy="624066"/>
          </a:xfrm>
          <a:prstGeom prst="line">
            <a:avLst/>
          </a:prstGeom>
          <a:ln w="1270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 flipV="1">
            <a:off x="2971417" y="2376562"/>
            <a:ext cx="1638651" cy="633927"/>
          </a:xfrm>
          <a:prstGeom prst="line">
            <a:avLst/>
          </a:prstGeom>
          <a:ln w="1524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572136" y="1987143"/>
            <a:ext cx="798563" cy="798563"/>
          </a:xfrm>
          <a:prstGeom prst="ellipse">
            <a:avLst/>
          </a:prstGeom>
          <a:solidFill>
            <a:srgbClr val="1C8C8C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785458" y="2099238"/>
            <a:ext cx="1649218" cy="1649218"/>
          </a:xfrm>
          <a:prstGeom prst="ellipse">
            <a:avLst/>
          </a:prstGeom>
          <a:solidFill>
            <a:srgbClr val="29D1CD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948493" y="2066475"/>
            <a:ext cx="620175" cy="620178"/>
          </a:xfrm>
          <a:prstGeom prst="ellipse">
            <a:avLst/>
          </a:prstGeom>
          <a:solidFill>
            <a:srgbClr val="0F4A49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585230" y="1909170"/>
            <a:ext cx="2029355" cy="2029353"/>
          </a:xfrm>
          <a:prstGeom prst="ellipse">
            <a:avLst/>
          </a:prstGeom>
          <a:noFill/>
          <a:ln w="50800" cap="flat">
            <a:solidFill>
              <a:srgbClr val="0070C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60637" y="1878184"/>
            <a:ext cx="1006323" cy="1006323"/>
          </a:xfrm>
          <a:prstGeom prst="ellipse">
            <a:avLst/>
          </a:prstGeom>
          <a:noFill/>
          <a:ln w="15875" cap="flat" cmpd="sng">
            <a:solidFill>
              <a:srgbClr val="FFFF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855115" y="1972039"/>
            <a:ext cx="806930" cy="806930"/>
          </a:xfrm>
          <a:prstGeom prst="ellipse">
            <a:avLst/>
          </a:prstGeom>
          <a:noFill/>
          <a:ln w="15240" cap="flat" cmpd="sng">
            <a:solidFill>
              <a:srgbClr val="FFC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32152" y="3823072"/>
            <a:ext cx="588732" cy="588735"/>
          </a:xfrm>
          <a:prstGeom prst="ellipse">
            <a:avLst/>
          </a:prstGeom>
          <a:solidFill>
            <a:srgbClr val="0F4A49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63315" y="3189799"/>
            <a:ext cx="492626" cy="492630"/>
          </a:xfrm>
          <a:prstGeom prst="ellipse">
            <a:avLst/>
          </a:prstGeom>
          <a:solidFill>
            <a:srgbClr val="051919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03475" y="3807969"/>
            <a:ext cx="492626" cy="492630"/>
          </a:xfrm>
          <a:prstGeom prst="ellipse">
            <a:avLst/>
          </a:prstGeom>
          <a:solidFill>
            <a:srgbClr val="051919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00897" y="3219174"/>
            <a:ext cx="492626" cy="492630"/>
          </a:xfrm>
          <a:prstGeom prst="ellipse">
            <a:avLst/>
          </a:prstGeom>
          <a:solidFill>
            <a:srgbClr val="051919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17441" y="1021517"/>
            <a:ext cx="492626" cy="492630"/>
          </a:xfrm>
          <a:prstGeom prst="ellipse">
            <a:avLst/>
          </a:prstGeom>
          <a:solidFill>
            <a:srgbClr val="051919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18292" y="1361273"/>
            <a:ext cx="492626" cy="492630"/>
          </a:xfrm>
          <a:prstGeom prst="ellipse">
            <a:avLst/>
          </a:prstGeom>
          <a:solidFill>
            <a:srgbClr val="051919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561548" y="4137164"/>
            <a:ext cx="492626" cy="492630"/>
          </a:xfrm>
          <a:prstGeom prst="ellipse">
            <a:avLst/>
          </a:prstGeom>
          <a:solidFill>
            <a:srgbClr val="051919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3257" y="2608217"/>
            <a:ext cx="1077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Light</a:t>
            </a:r>
          </a:p>
          <a:p>
            <a:pPr algn="ctr"/>
            <a:r>
              <a:rPr lang="en-US" altLang="ko-KR" sz="2500" b="1" dirty="0" err="1" smtClean="0">
                <a:solidFill>
                  <a:srgbClr val="0F4A49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ERP</a:t>
            </a:r>
            <a:endParaRPr lang="ko-KR" altLang="en-US" sz="2500" dirty="0" smtClean="0">
              <a:solidFill>
                <a:srgbClr val="0F4A49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4297" y="2263313"/>
            <a:ext cx="694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사원</a:t>
            </a:r>
            <a:endParaRPr lang="ko-KR" altLang="en-US" sz="1000" smtClean="0">
              <a:solidFill>
                <a:schemeClr val="bg1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0720" y="2253451"/>
            <a:ext cx="694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비품</a:t>
            </a:r>
            <a:endParaRPr lang="ko-KR" altLang="en-US" sz="1000" smtClean="0">
              <a:solidFill>
                <a:schemeClr val="bg1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79398" y="4010773"/>
            <a:ext cx="694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회계</a:t>
            </a:r>
            <a:endParaRPr lang="ko-KR" altLang="en-US" sz="1000" smtClean="0">
              <a:solidFill>
                <a:schemeClr val="bg1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16634" y="1144817"/>
            <a:ext cx="694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rPr>
              <a:t>업무</a:t>
            </a:r>
            <a:endParaRPr lang="ko-KR" altLang="en-US" sz="1000" smtClean="0">
              <a:solidFill>
                <a:schemeClr val="bg1"/>
              </a:solidFill>
              <a:latin typeface="Hack" panose="020B0609030202020204" pitchFamily="49" charset="0"/>
              <a:ea typeface="맑은 고딕" panose="020B0503020000020004" pitchFamily="50" charset="-127"/>
              <a:cs typeface="Hack" panose="020B060903020202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318536" y="1346598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43588" y="3502642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00261" y="4010773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233372" y="1850573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30140" y="4117439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326686" y="1558611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776289" y="1588947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758970" y="3246064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065221" y="4201963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82255" y="2678801"/>
            <a:ext cx="178747" cy="178748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03391" y="2399698"/>
            <a:ext cx="1235698" cy="1030108"/>
            <a:chOff x="3652009" y="2296244"/>
            <a:chExt cx="2021259" cy="168497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25475" y="2296244"/>
              <a:ext cx="1857360" cy="123308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009" y="3497254"/>
              <a:ext cx="2021259" cy="483961"/>
            </a:xfrm>
            <a:prstGeom prst="rect">
              <a:avLst/>
            </a:prstGeom>
          </p:spPr>
        </p:pic>
      </p:grpSp>
      <p:sp>
        <p:nvSpPr>
          <p:cNvPr id="42" name="타원 41"/>
          <p:cNvSpPr/>
          <p:nvPr/>
        </p:nvSpPr>
        <p:spPr>
          <a:xfrm>
            <a:off x="4045145" y="951524"/>
            <a:ext cx="637216" cy="637216"/>
          </a:xfrm>
          <a:prstGeom prst="ellipse">
            <a:avLst/>
          </a:prstGeom>
          <a:noFill/>
          <a:ln w="15240" cap="flat" cmpd="sng">
            <a:solidFill>
              <a:srgbClr val="FFC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21600000">
                                      <p:cBhvr>
                                        <p:cTn id="10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3" grpId="0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85977" y="2575651"/>
            <a:ext cx="4972048" cy="1706698"/>
            <a:chOff x="2085977" y="2349194"/>
            <a:chExt cx="4972048" cy="1706698"/>
          </a:xfrm>
        </p:grpSpPr>
        <p:sp>
          <p:nvSpPr>
            <p:cNvPr id="3" name="TextBox 2"/>
            <p:cNvSpPr txBox="1"/>
            <p:nvPr/>
          </p:nvSpPr>
          <p:spPr>
            <a:xfrm>
              <a:off x="2085977" y="3075057"/>
              <a:ext cx="4972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Summary</a:t>
              </a:r>
              <a:endParaRPr lang="ko-KR" alt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ck" panose="020B0609030202020204" pitchFamily="49" charset="0"/>
                <a:ea typeface="맑은 고딕" panose="020B0503020000020004" pitchFamily="50" charset="-127"/>
                <a:cs typeface="Hack" panose="020B0609030202020204" pitchFamily="49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327" y="2349194"/>
              <a:ext cx="1093346" cy="72586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277054" y="3732727"/>
              <a:ext cx="25898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500" b="1">
                  <a:solidFill>
                    <a:srgbClr val="1C8C8C"/>
                  </a:solidFill>
                  <a:latin typeface="Hack" panose="020B0609030202020204" pitchFamily="49" charset="0"/>
                  <a:ea typeface="맑은 고딕" panose="020B0503020000020004" pitchFamily="50" charset="-127"/>
                  <a:cs typeface="Hack" panose="020B0609030202020204" pitchFamily="49" charset="0"/>
                </a:defRPr>
              </a:lvl1pPr>
            </a:lstStyle>
            <a:p>
              <a:r>
                <a:rPr lang="ko-KR" altLang="en-US" smtClean="0"/>
                <a:t>프로젝트개요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20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b="1" dirty="0" smtClean="0">
            <a:solidFill>
              <a:schemeClr val="bg1"/>
            </a:solidFill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3661</TotalTime>
  <Words>1366</Words>
  <Application>Microsoft Office PowerPoint</Application>
  <PresentationFormat>화면 슬라이드 쇼(4:3)</PresentationFormat>
  <Paragraphs>529</Paragraphs>
  <Slides>71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굴림</vt:lpstr>
      <vt:lpstr>Arial</vt:lpstr>
      <vt:lpstr>Hack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353</cp:revision>
  <dcterms:created xsi:type="dcterms:W3CDTF">2018-10-10T02:06:48Z</dcterms:created>
  <dcterms:modified xsi:type="dcterms:W3CDTF">2018-10-22T05:18:40Z</dcterms:modified>
</cp:coreProperties>
</file>